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3.xml" ContentType="application/vnd.openxmlformats-officedocument.presentationml.slide+xml"/>
  <Override PartName="/ppt/presentation.xml" ContentType="application/vnd.openxmlformats-officedocument.presentationml.presentation.main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Layouts/slideLayout9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93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  <p:sldMasterId id="2147483746" r:id="rId5"/>
    <p:sldMasterId id="2147483765" r:id="rId6"/>
    <p:sldMasterId id="2147483784" r:id="rId7"/>
    <p:sldMasterId id="2147483803" r:id="rId8"/>
    <p:sldMasterId id="2147483825" r:id="rId9"/>
  </p:sldMasterIdLst>
  <p:notesMasterIdLst>
    <p:notesMasterId r:id="rId36"/>
  </p:notesMasterIdLst>
  <p:handoutMasterIdLst>
    <p:handoutMasterId r:id="rId37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80" r:id="rId33"/>
    <p:sldId id="279" r:id="rId34"/>
    <p:sldId id="28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1185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orient="horz" pos="2183" userDrawn="1">
          <p15:clr>
            <a:srgbClr val="A4A3A4"/>
          </p15:clr>
        </p15:guide>
        <p15:guide id="6" orient="horz" pos="1296" userDrawn="1">
          <p15:clr>
            <a:srgbClr val="A4A3A4"/>
          </p15:clr>
        </p15:guide>
        <p15:guide id="7" orient="horz" pos="1729" userDrawn="1">
          <p15:clr>
            <a:srgbClr val="A4A3A4"/>
          </p15:clr>
        </p15:guide>
        <p15:guide id="8" pos="3334" userDrawn="1">
          <p15:clr>
            <a:srgbClr val="A4A3A4"/>
          </p15:clr>
        </p15:guide>
        <p15:guide id="9" pos="181" userDrawn="1">
          <p15:clr>
            <a:srgbClr val="A4A3A4"/>
          </p15:clr>
        </p15:guide>
        <p15:guide id="12" pos="4008" userDrawn="1">
          <p15:clr>
            <a:srgbClr val="A4A3A4"/>
          </p15:clr>
        </p15:guide>
        <p15:guide id="15" pos="3765" userDrawn="1">
          <p15:clr>
            <a:srgbClr val="A4A3A4"/>
          </p15:clr>
        </p15:guide>
        <p15:guide id="16" pos="1678" userDrawn="1">
          <p15:clr>
            <a:srgbClr val="A4A3A4"/>
          </p15:clr>
        </p15:guide>
        <p15:guide id="17" pos="2404" userDrawn="1">
          <p15:clr>
            <a:srgbClr val="A4A3A4"/>
          </p15:clr>
        </p15:guide>
        <p15:guide id="18" orient="horz" pos="845" userDrawn="1">
          <p15:clr>
            <a:srgbClr val="A4A3A4"/>
          </p15:clr>
        </p15:guide>
        <p15:guide id="20" orient="horz" pos="3067" userDrawn="1">
          <p15:clr>
            <a:srgbClr val="A4A3A4"/>
          </p15:clr>
        </p15:guide>
        <p15:guide id="21" orient="horz" pos="1992" userDrawn="1">
          <p15:clr>
            <a:srgbClr val="A4A3A4"/>
          </p15:clr>
        </p15:guide>
        <p15:guide id="22" orient="horz" pos="1911" userDrawn="1">
          <p15:clr>
            <a:srgbClr val="A4A3A4"/>
          </p15:clr>
        </p15:guide>
        <p15:guide id="24" pos="4921" userDrawn="1">
          <p15:clr>
            <a:srgbClr val="A4A3A4"/>
          </p15:clr>
        </p15:guide>
        <p15:guide id="28" orient="horz" pos="618" userDrawn="1">
          <p15:clr>
            <a:srgbClr val="A4A3A4"/>
          </p15:clr>
        </p15:guide>
        <p15:guide id="29" orient="horz" pos="3271" userDrawn="1">
          <p15:clr>
            <a:srgbClr val="A4A3A4"/>
          </p15:clr>
        </p15:guide>
        <p15:guide id="31" orient="horz" pos="4200" userDrawn="1">
          <p15:clr>
            <a:srgbClr val="A4A3A4"/>
          </p15:clr>
        </p15:guide>
        <p15:guide id="32" pos="4468" userDrawn="1">
          <p15:clr>
            <a:srgbClr val="A4A3A4"/>
          </p15:clr>
        </p15:guide>
        <p15:guide id="33" pos="1927" userDrawn="1">
          <p15:clr>
            <a:srgbClr val="A4A3A4"/>
          </p15:clr>
        </p15:guide>
        <p15:guide id="34" pos="3084" userDrawn="1">
          <p15:clr>
            <a:srgbClr val="A4A3A4"/>
          </p15:clr>
        </p15:guide>
        <p15:guide id="36" pos="4320" userDrawn="1">
          <p15:clr>
            <a:srgbClr val="A4A3A4"/>
          </p15:clr>
        </p15:guide>
        <p15:guide id="37" orient="horz" pos="1608" userDrawn="1">
          <p15:clr>
            <a:srgbClr val="A4A3A4"/>
          </p15:clr>
        </p15:guide>
        <p15:guide id="38" orient="horz" pos="4224" userDrawn="1">
          <p15:clr>
            <a:srgbClr val="A4A3A4"/>
          </p15:clr>
        </p15:guide>
        <p15:guide id="41" orient="horz" pos="2251" userDrawn="1">
          <p15:clr>
            <a:srgbClr val="A4A3A4"/>
          </p15:clr>
        </p15:guide>
        <p15:guide id="42" orient="horz" pos="24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  <p:cmAuthor id="3" name="Alena Kozak" initials="AK" lastIdx="19" clrIdx="2">
    <p:extLst/>
  </p:cmAuthor>
  <p:cmAuthor id="4" name="Natallia Krautsova" initials="NK" lastIdx="74" clrIdx="3">
    <p:extLst/>
  </p:cmAuthor>
  <p:cmAuthor id="5" name="John Hatz" initials="JH" lastIdx="16" clrIdx="4">
    <p:extLst/>
  </p:cmAuthor>
  <p:cmAuthor id="6" name="Natalia Mazurkevich" initials="NM" lastIdx="3" clrIdx="5">
    <p:extLst>
      <p:ext uri="{19B8F6BF-5375-455C-9EA6-DF929625EA0E}">
        <p15:presenceInfo xmlns:p15="http://schemas.microsoft.com/office/powerpoint/2012/main" userId="S-1-5-21-6361574-293082422-13007618-463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2D9"/>
    <a:srgbClr val="B1E7F0"/>
    <a:srgbClr val="666666"/>
    <a:srgbClr val="B22746"/>
    <a:srgbClr val="A3C644"/>
    <a:srgbClr val="88DAE7"/>
    <a:srgbClr val="5ED5E7"/>
    <a:srgbClr val="F95D22"/>
    <a:srgbClr val="00899B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86" autoAdjust="0"/>
    <p:restoredTop sz="94370" autoAdjust="0"/>
  </p:normalViewPr>
  <p:slideViewPr>
    <p:cSldViewPr snapToGrid="0">
      <p:cViewPr varScale="1">
        <p:scale>
          <a:sx n="87" d="100"/>
          <a:sy n="87" d="100"/>
        </p:scale>
        <p:origin x="184" y="688"/>
      </p:cViewPr>
      <p:guideLst>
        <p:guide orient="horz" pos="1185"/>
        <p:guide orient="horz" pos="232"/>
        <p:guide orient="horz" pos="346"/>
        <p:guide orient="horz" pos="2183"/>
        <p:guide orient="horz" pos="1296"/>
        <p:guide orient="horz" pos="1729"/>
        <p:guide pos="3334"/>
        <p:guide pos="181"/>
        <p:guide pos="4008"/>
        <p:guide pos="3765"/>
        <p:guide pos="1678"/>
        <p:guide pos="2404"/>
        <p:guide orient="horz" pos="845"/>
        <p:guide orient="horz" pos="3067"/>
        <p:guide orient="horz" pos="1992"/>
        <p:guide orient="horz" pos="1911"/>
        <p:guide pos="4921"/>
        <p:guide orient="horz" pos="618"/>
        <p:guide orient="horz" pos="3271"/>
        <p:guide orient="horz" pos="4200"/>
        <p:guide pos="4468"/>
        <p:guide pos="1927"/>
        <p:guide pos="3084"/>
        <p:guide pos="4320"/>
        <p:guide orient="horz" pos="1608"/>
        <p:guide orient="horz" pos="4224"/>
        <p:guide orient="horz" pos="2251"/>
        <p:guide orient="horz" pos="2478"/>
      </p:guideLst>
    </p:cSldViewPr>
  </p:slideViewPr>
  <p:outlineViewPr>
    <p:cViewPr>
      <p:scale>
        <a:sx n="33" d="100"/>
        <a:sy n="33" d="100"/>
      </p:scale>
      <p:origin x="0" y="-122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524"/>
    </p:cViewPr>
  </p:sorterViewPr>
  <p:notesViewPr>
    <p:cSldViewPr snapToGrid="0">
      <p:cViewPr varScale="1">
        <p:scale>
          <a:sx n="67" d="100"/>
          <a:sy n="67" d="100"/>
        </p:scale>
        <p:origin x="217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customXml" Target="../customXml/item4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rebuchet MS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>
                <a:latin typeface="Trebuchet MS Regular" charset="0"/>
              </a:rPr>
              <a:pPr/>
              <a:t>1/13/19</a:t>
            </a:fld>
            <a:endParaRPr lang="en-US" dirty="0">
              <a:latin typeface="Trebuchet MS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rebuchet MS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>
                <a:latin typeface="Trebuchet MS Regular" charset="0"/>
              </a:rPr>
              <a:pPr/>
              <a:t>‹#›</a:t>
            </a:fld>
            <a:endParaRPr lang="en-US" dirty="0">
              <a:latin typeface="Trebuchet M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rebuchet MS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rebuchet MS Regular" charset="0"/>
              </a:defRPr>
            </a:lvl1pPr>
          </a:lstStyle>
          <a:p>
            <a:fld id="{165DBCB1-0306-AD41-9452-11E7C08D5C04}" type="datetime1">
              <a:rPr lang="en-US" smtClean="0"/>
              <a:pPr/>
              <a:t>1/13/19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rebuchet MS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rebuchet MS Regular" charset="0"/>
              </a:defRPr>
            </a:lvl1pPr>
          </a:lstStyle>
          <a:p>
            <a:fld id="{7AE90029-A909-AD4E-9775-A0D64990AD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Trebuchet MS Regular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Trebuchet MS Regular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Trebuchet MS Regular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Trebuchet MS Regular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Trebuchet MS Regular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82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50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5000" y="5444067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 cap="all" baseline="0">
                <a:solidFill>
                  <a:schemeClr val="tx1"/>
                </a:solidFill>
                <a:latin typeface="Trebuchet MS Regular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0" y="1889826"/>
            <a:ext cx="7450669" cy="2499045"/>
          </a:xfrm>
          <a:prstGeom prst="rect">
            <a:avLst/>
          </a:prstGeom>
        </p:spPr>
        <p:txBody>
          <a:bodyPr tIns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5400" kern="0" cap="all" spc="-1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7713" y="4362304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 Regular" charset="0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 Regular" charset="0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430866"/>
            <a:ext cx="2760662" cy="242374"/>
          </a:xfrm>
          <a:prstGeom prst="rect">
            <a:avLst/>
          </a:prstGeom>
          <a:solidFill>
            <a:srgbClr val="39C2D7"/>
          </a:solidFill>
        </p:spPr>
        <p:txBody>
          <a:bodyPr wrap="square">
            <a:spAutoFit/>
          </a:bodyPr>
          <a:lstStyle>
            <a:lvl1pPr marL="0" indent="0" algn="l">
              <a:buNone/>
              <a:defRPr sz="975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AMET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9625476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4506444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943719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761513"/>
            <a:ext cx="3840479" cy="3233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9779" indent="-129779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Char char="•"/>
              <a:defRPr sz="12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761513"/>
            <a:ext cx="3921125" cy="364022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975"/>
              </a:spcAft>
              <a:buNone/>
              <a:defRPr sz="1200"/>
            </a:lvl1pPr>
            <a:lvl2pPr>
              <a:defRPr sz="975"/>
            </a:lvl2pPr>
            <a:lvl3pPr>
              <a:defRPr sz="975"/>
            </a:lvl3pPr>
            <a:lvl4pPr>
              <a:defRPr sz="975"/>
            </a:lvl4pPr>
            <a:lvl5pPr>
              <a:defRPr sz="975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8788" y="1321329"/>
            <a:ext cx="1494320" cy="242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marL="0" indent="0" algn="l">
              <a:buNone/>
              <a:defRPr sz="975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023401" y="1321329"/>
            <a:ext cx="1494320" cy="242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marL="0" indent="0" algn="l">
              <a:buNone/>
              <a:defRPr sz="975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5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48900026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37745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274" y="269597"/>
            <a:ext cx="8337502" cy="724866"/>
          </a:xfrm>
          <a:prstGeom prst="rect">
            <a:avLst/>
          </a:prstGeom>
        </p:spPr>
        <p:txBody>
          <a:bodyPr/>
          <a:lstStyle>
            <a:lvl1pPr>
              <a:defRPr sz="1500" baseline="0"/>
            </a:lvl1pPr>
          </a:lstStyle>
          <a:p>
            <a:r>
              <a:rPr lang="en-US" dirty="0"/>
              <a:t>Client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96239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5263637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4525828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3826605"/>
            <a:ext cx="5314596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3276169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696688320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5263637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4525828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3826605"/>
            <a:ext cx="5314596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3276169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420747385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85000"/>
              </a:lnSpc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375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1465901607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747254" y="369829"/>
            <a:ext cx="3748282" cy="72167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582">
                <a:latin typeface="+mn-lt"/>
                <a:ea typeface="+mn-ea"/>
                <a:cs typeface="+mn-cs"/>
                <a:sym typeface="Blis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82">
                <a:solidFill>
                  <a:srgbClr val="424242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72212368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6"/>
            <a:ext cx="8337502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25"/>
            </a:lvl1pPr>
            <a:lvl2pPr>
              <a:defRPr sz="1200"/>
            </a:lvl2pPr>
            <a:lvl3pPr>
              <a:defRPr sz="1125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86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8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14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77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40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03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685800"/>
            <a:fld id="{08203FB3-3E20-D241-88BE-527BEAC42100}" type="datetimeFigureOut">
              <a:rPr lang="en-US" smtClean="0">
                <a:solidFill>
                  <a:srgbClr val="464547"/>
                </a:solidFill>
              </a:rPr>
              <a:pPr defTabSz="685800"/>
              <a:t>1/13/19</a:t>
            </a:fld>
            <a:endParaRPr lang="en-US">
              <a:solidFill>
                <a:srgbClr val="46454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6356353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685800"/>
            <a:endParaRPr lang="en-US">
              <a:solidFill>
                <a:srgbClr val="46454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2" y="6356353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685800"/>
            <a:fld id="{A06DC7C8-5D22-0F45-835E-8B5713EDF24B}" type="slidenum">
              <a:rPr lang="en-US" smtClean="0">
                <a:solidFill>
                  <a:srgbClr val="464547"/>
                </a:solidFill>
              </a:rPr>
              <a:pPr defTabSz="685800"/>
              <a:t>‹#›</a:t>
            </a:fld>
            <a:endParaRPr lang="en-US">
              <a:solidFill>
                <a:srgbClr val="464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14496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54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399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accent2"/>
                </a:solidFill>
                <a:latin typeface="Trebuchet MS Regular" charset="0"/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 b="0" i="0">
                <a:latin typeface="Trebuchet MS Regular" charset="0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="0" i="0" baseline="0">
                <a:latin typeface="Trebuchet MS Regular" charset="0"/>
              </a:defRPr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6" descr="lake_view2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r="571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27880" y="2075579"/>
            <a:ext cx="8070719" cy="237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5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EPAM Capabilities Overview and Proposal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9311" y="4453469"/>
            <a:ext cx="575086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Prepared for [NAME], [CLIENT]</a:t>
            </a:r>
          </a:p>
        </p:txBody>
      </p:sp>
      <p:pic>
        <p:nvPicPr>
          <p:cNvPr id="13" name="Picture Placeholder 7" descr="logo_cover_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>
          <a:xfrm>
            <a:off x="627880" y="504828"/>
            <a:ext cx="1243502" cy="458237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0811" y="5453574"/>
            <a:ext cx="2133600" cy="365125"/>
          </a:xfrm>
          <a:prstGeom prst="rect">
            <a:avLst/>
          </a:prstGeom>
        </p:spPr>
        <p:txBody>
          <a:bodyPr lIns="91409" tIns="45705" rIns="91409" bIns="45705"/>
          <a:lstStyle>
            <a:lvl1pPr>
              <a:defRPr>
                <a:solidFill>
                  <a:srgbClr val="2BB6D0"/>
                </a:solidFill>
              </a:defRPr>
            </a:lvl1pPr>
          </a:lstStyle>
          <a:p>
            <a:pPr defTabSz="373958"/>
            <a:fld id="{CC1B557C-A8B9-4E44-BCCD-1DA548F848A2}" type="datetime4">
              <a:rPr lang="en-GB" sz="1500" smtClean="0"/>
              <a:pPr defTabSz="373958"/>
              <a:t>13 January 2019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220324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0" anchor="ctr" anchorCtr="0">
            <a:normAutofit/>
          </a:bodyPr>
          <a:lstStyle>
            <a:lvl1pPr marL="0" indent="0">
              <a:buNone/>
              <a:defRPr sz="1500" b="1" i="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261287" y="943850"/>
            <a:ext cx="2697814" cy="52283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314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5"/>
            <a:ext cx="833750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350"/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9152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332740" cy="42227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350"/>
            </a:lvl2pPr>
            <a:lvl3pPr>
              <a:defRPr sz="1200"/>
            </a:lvl3pPr>
            <a:lvl4pPr>
              <a:defRPr sz="97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2609238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83296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35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20542492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3"/>
            <a:ext cx="38105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3383268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430866"/>
            <a:ext cx="2760662" cy="242374"/>
          </a:xfrm>
          <a:prstGeom prst="rect">
            <a:avLst/>
          </a:prstGeom>
          <a:solidFill>
            <a:srgbClr val="39C2D7"/>
          </a:solidFill>
        </p:spPr>
        <p:txBody>
          <a:bodyPr wrap="square">
            <a:spAutoFit/>
          </a:bodyPr>
          <a:lstStyle>
            <a:lvl1pPr marL="0" indent="0" algn="l">
              <a:buNone/>
              <a:defRPr sz="975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AMET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2626708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91325692"/>
      </p:ext>
    </p:extLst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943719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761513"/>
            <a:ext cx="3840479" cy="3233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9779" indent="-129779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Char char="•"/>
              <a:defRPr sz="12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761513"/>
            <a:ext cx="3921125" cy="364022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975"/>
              </a:spcAft>
              <a:buNone/>
              <a:defRPr sz="1200"/>
            </a:lvl1pPr>
            <a:lvl2pPr>
              <a:defRPr sz="975"/>
            </a:lvl2pPr>
            <a:lvl3pPr>
              <a:defRPr sz="975"/>
            </a:lvl3pPr>
            <a:lvl4pPr>
              <a:defRPr sz="975"/>
            </a:lvl4pPr>
            <a:lvl5pPr>
              <a:defRPr sz="975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8788" y="1321329"/>
            <a:ext cx="1494320" cy="242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marL="0" indent="0" algn="l">
              <a:buNone/>
              <a:defRPr sz="975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023401" y="1321329"/>
            <a:ext cx="1494320" cy="242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marL="0" indent="0" algn="l">
              <a:buNone/>
              <a:defRPr sz="975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5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3484415278"/>
      </p:ext>
    </p:extLst>
  </p:cSld>
  <p:clrMapOvr>
    <a:masterClrMapping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37745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274" y="269597"/>
            <a:ext cx="8337502" cy="724866"/>
          </a:xfrm>
          <a:prstGeom prst="rect">
            <a:avLst/>
          </a:prstGeom>
        </p:spPr>
        <p:txBody>
          <a:bodyPr/>
          <a:lstStyle>
            <a:lvl1pPr>
              <a:defRPr sz="1500" baseline="0"/>
            </a:lvl1pPr>
          </a:lstStyle>
          <a:p>
            <a:r>
              <a:rPr lang="en-US" dirty="0"/>
              <a:t>Client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796061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83296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baseline="0">
                <a:latin typeface="Trebuchet MS Regular" charset="0"/>
              </a:defRPr>
            </a:lvl1pPr>
            <a:lvl2pPr marL="742950" indent="-285750">
              <a:lnSpc>
                <a:spcPct val="120000"/>
              </a:lnSpc>
              <a:buSzPct val="100000"/>
              <a:buFont typeface="Arial"/>
              <a:buChar char="•"/>
              <a:defRPr sz="1600" b="0" i="0" baseline="0">
                <a:latin typeface="Trebuchet MS Regular" charset="0"/>
              </a:defRPr>
            </a:lvl2pPr>
            <a:lvl3pPr>
              <a:lnSpc>
                <a:spcPct val="120000"/>
              </a:lnSpc>
              <a:defRPr sz="1400" b="0" i="0" baseline="0">
                <a:latin typeface="Trebuchet MS Regular" charset="0"/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73736" marR="0" lvl="0" indent="-173736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384474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5263637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4525828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3826605"/>
            <a:ext cx="5314596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3276169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1191264462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5263637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4525828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3826605"/>
            <a:ext cx="5314596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3276169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182317560"/>
      </p:ext>
    </p:extLst>
  </p:cSld>
  <p:clrMapOvr>
    <a:masterClrMapping/>
  </p:clrMapOvr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85000"/>
              </a:lnSpc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375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686583040"/>
      </p:ext>
    </p:extLst>
  </p:cSld>
  <p:clrMapOvr>
    <a:masterClrMapping/>
  </p:clrMapOvr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747254" y="369829"/>
            <a:ext cx="3748282" cy="72167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582">
                <a:latin typeface="+mn-lt"/>
                <a:ea typeface="+mn-ea"/>
                <a:cs typeface="+mn-cs"/>
                <a:sym typeface="Blis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82">
                <a:solidFill>
                  <a:srgbClr val="424242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2319430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6"/>
            <a:ext cx="8337502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25"/>
            </a:lvl1pPr>
            <a:lvl2pPr>
              <a:defRPr sz="1200"/>
            </a:lvl2pPr>
            <a:lvl3pPr>
              <a:defRPr sz="1125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062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8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14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77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40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03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685800"/>
            <a:fld id="{08203FB3-3E20-D241-88BE-527BEAC42100}" type="datetimeFigureOut">
              <a:rPr lang="en-US" smtClean="0">
                <a:solidFill>
                  <a:srgbClr val="464547"/>
                </a:solidFill>
              </a:rPr>
              <a:pPr defTabSz="685800"/>
              <a:t>1/13/19</a:t>
            </a:fld>
            <a:endParaRPr lang="en-US">
              <a:solidFill>
                <a:srgbClr val="46454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6356353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685800"/>
            <a:endParaRPr lang="en-US">
              <a:solidFill>
                <a:srgbClr val="46454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2" y="6356353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685800"/>
            <a:fld id="{A06DC7C8-5D22-0F45-835E-8B5713EDF24B}" type="slidenum">
              <a:rPr lang="en-US" smtClean="0">
                <a:solidFill>
                  <a:srgbClr val="464547"/>
                </a:solidFill>
              </a:rPr>
              <a:pPr defTabSz="685800"/>
              <a:t>‹#›</a:t>
            </a:fld>
            <a:endParaRPr lang="en-US">
              <a:solidFill>
                <a:srgbClr val="464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96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6" descr="lake_view2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r="571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27880" y="2075579"/>
            <a:ext cx="8070719" cy="237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5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EPAM Capabilities Overview and Proposal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9311" y="4453469"/>
            <a:ext cx="575086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Prepared for [NAME], [CLIENT]</a:t>
            </a:r>
          </a:p>
        </p:txBody>
      </p:sp>
      <p:pic>
        <p:nvPicPr>
          <p:cNvPr id="13" name="Picture Placeholder 7" descr="logo_cover_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>
          <a:xfrm>
            <a:off x="627880" y="504828"/>
            <a:ext cx="1243502" cy="458237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0811" y="5453574"/>
            <a:ext cx="2133600" cy="365125"/>
          </a:xfrm>
          <a:prstGeom prst="rect">
            <a:avLst/>
          </a:prstGeom>
        </p:spPr>
        <p:txBody>
          <a:bodyPr lIns="91409" tIns="45705" rIns="91409" bIns="45705"/>
          <a:lstStyle>
            <a:lvl1pPr>
              <a:defRPr>
                <a:solidFill>
                  <a:srgbClr val="2BB6D0"/>
                </a:solidFill>
              </a:defRPr>
            </a:lvl1pPr>
          </a:lstStyle>
          <a:p>
            <a:pPr defTabSz="373958"/>
            <a:fld id="{CC1B557C-A8B9-4E44-BCCD-1DA548F848A2}" type="datetime4">
              <a:rPr lang="en-GB" sz="1500" smtClean="0"/>
              <a:pPr defTabSz="373958"/>
              <a:t>13 January 2019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074140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0" anchor="ctr" anchorCtr="0">
            <a:normAutofit/>
          </a:bodyPr>
          <a:lstStyle>
            <a:lvl1pPr marL="0" indent="0">
              <a:buNone/>
              <a:defRPr sz="1500" b="1" i="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261287" y="943850"/>
            <a:ext cx="2697814" cy="52283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229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5"/>
            <a:ext cx="833750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350"/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727572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332740" cy="42227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350"/>
            </a:lvl2pPr>
            <a:lvl3pPr>
              <a:defRPr sz="1200"/>
            </a:lvl3pPr>
            <a:lvl4pPr>
              <a:defRPr sz="97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64655983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Confidential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220475" y="6492240"/>
            <a:ext cx="482185" cy="365760"/>
          </a:xfrm>
          <a:prstGeom prst="rect">
            <a:avLst/>
          </a:prstGeom>
        </p:spPr>
        <p:txBody>
          <a:bodyPr/>
          <a:lstStyle/>
          <a:p>
            <a:fld id="{F39628E0-47A7-46CE-98F3-6986F46F757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56596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Trebuchet MS Regular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1000" b="0" i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  <a:latin typeface="Trebuchet MS Regula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7307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83296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35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03233845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3"/>
            <a:ext cx="38105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96446075"/>
      </p:ext>
    </p:extLst>
  </p:cSld>
  <p:clrMapOvr>
    <a:masterClrMapping/>
  </p:clrMapOvr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430866"/>
            <a:ext cx="2760662" cy="242374"/>
          </a:xfrm>
          <a:prstGeom prst="rect">
            <a:avLst/>
          </a:prstGeom>
          <a:solidFill>
            <a:srgbClr val="39C2D7"/>
          </a:solidFill>
        </p:spPr>
        <p:txBody>
          <a:bodyPr wrap="square">
            <a:spAutoFit/>
          </a:bodyPr>
          <a:lstStyle>
            <a:lvl1pPr marL="0" indent="0" algn="l">
              <a:buNone/>
              <a:defRPr sz="975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AMET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03565247"/>
      </p:ext>
    </p:extLst>
  </p:cSld>
  <p:clrMapOvr>
    <a:masterClrMapping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82081053"/>
      </p:ext>
    </p:extLst>
  </p:cSld>
  <p:clrMapOvr>
    <a:masterClrMapping/>
  </p:clrMapOvr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943719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761513"/>
            <a:ext cx="3840479" cy="3233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9779" indent="-129779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Char char="•"/>
              <a:defRPr sz="12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761513"/>
            <a:ext cx="3921125" cy="364022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975"/>
              </a:spcAft>
              <a:buNone/>
              <a:defRPr sz="1200"/>
            </a:lvl1pPr>
            <a:lvl2pPr>
              <a:defRPr sz="975"/>
            </a:lvl2pPr>
            <a:lvl3pPr>
              <a:defRPr sz="975"/>
            </a:lvl3pPr>
            <a:lvl4pPr>
              <a:defRPr sz="975"/>
            </a:lvl4pPr>
            <a:lvl5pPr>
              <a:defRPr sz="975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8788" y="1321329"/>
            <a:ext cx="1494320" cy="242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marL="0" indent="0" algn="l">
              <a:buNone/>
              <a:defRPr sz="975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023401" y="1321329"/>
            <a:ext cx="1494320" cy="242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marL="0" indent="0" algn="l">
              <a:buNone/>
              <a:defRPr sz="975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5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4064314467"/>
      </p:ext>
    </p:extLst>
  </p:cSld>
  <p:clrMapOvr>
    <a:masterClrMapping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37745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274" y="269597"/>
            <a:ext cx="8337502" cy="724866"/>
          </a:xfrm>
          <a:prstGeom prst="rect">
            <a:avLst/>
          </a:prstGeom>
        </p:spPr>
        <p:txBody>
          <a:bodyPr/>
          <a:lstStyle>
            <a:lvl1pPr>
              <a:defRPr sz="1500" baseline="0"/>
            </a:lvl1pPr>
          </a:lstStyle>
          <a:p>
            <a:r>
              <a:rPr lang="en-US" dirty="0"/>
              <a:t>Client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468602"/>
      </p:ext>
    </p:extLst>
  </p:cSld>
  <p:clrMapOvr>
    <a:masterClrMapping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5263637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4525828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3826605"/>
            <a:ext cx="5314596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3276169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4103773652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5263637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4525828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3826605"/>
            <a:ext cx="5314596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3276169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1735392399"/>
      </p:ext>
    </p:extLst>
  </p:cSld>
  <p:clrMapOvr>
    <a:masterClrMapping/>
  </p:clrMapOvr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85000"/>
              </a:lnSpc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375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3952881231"/>
      </p:ext>
    </p:extLst>
  </p:cSld>
  <p:clrMapOvr>
    <a:masterClrMapping/>
  </p:clrMapOvr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747254" y="369829"/>
            <a:ext cx="3748282" cy="72167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582">
                <a:latin typeface="+mn-lt"/>
                <a:ea typeface="+mn-ea"/>
                <a:cs typeface="+mn-cs"/>
                <a:sym typeface="Blis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82">
                <a:solidFill>
                  <a:srgbClr val="424242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19711195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475983"/>
            <a:ext cx="9144000" cy="382693"/>
          </a:xfrm>
          <a:custGeom>
            <a:avLst/>
            <a:gdLst/>
            <a:ahLst/>
            <a:cxnLst/>
            <a:rect l="l" t="t" r="r" b="b"/>
            <a:pathLst>
              <a:path w="9144000" h="287020">
                <a:moveTo>
                  <a:pt x="9144000" y="286511"/>
                </a:moveTo>
                <a:lnTo>
                  <a:pt x="9144000" y="0"/>
                </a:lnTo>
                <a:lnTo>
                  <a:pt x="0" y="0"/>
                </a:lnTo>
                <a:lnTo>
                  <a:pt x="0" y="286511"/>
                </a:lnTo>
                <a:lnTo>
                  <a:pt x="9144000" y="286511"/>
                </a:lnTo>
                <a:close/>
              </a:path>
            </a:pathLst>
          </a:custGeom>
          <a:solidFill>
            <a:srgbClr val="464546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813816" y="6587745"/>
            <a:ext cx="0" cy="165100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0"/>
                </a:moveTo>
                <a:lnTo>
                  <a:pt x="0" y="123443"/>
                </a:lnTo>
              </a:path>
            </a:pathLst>
          </a:custGeom>
          <a:ln w="3175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231647" y="6575552"/>
            <a:ext cx="477012" cy="22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CCCCCC"/>
                </a:solidFill>
                <a:latin typeface="Trebuchet MS"/>
                <a:cs typeface="Trebuchet MS"/>
              </a:defRPr>
            </a:lvl1pPr>
          </a:lstStyle>
          <a:p>
            <a:pPr marL="12700">
              <a:spcBef>
                <a:spcPts val="60"/>
              </a:spcBef>
            </a:pPr>
            <a:r>
              <a:rPr lang="en-US" spc="5"/>
              <a:t>CONFIDENTIAL</a:t>
            </a:r>
            <a:endParaRPr lang="en-US" spc="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CCCCCC"/>
                </a:solidFill>
                <a:latin typeface="Trebuchet MS"/>
                <a:cs typeface="Trebuchet MS"/>
              </a:defRPr>
            </a:lvl1pPr>
          </a:lstStyle>
          <a:p>
            <a:pPr marL="25400">
              <a:spcBef>
                <a:spcPts val="55"/>
              </a:spcBef>
            </a:pPr>
            <a:fld id="{81D60167-4931-47E6-BA6A-407CBD079E47}" type="slidenum">
              <a:rPr lang="en-US" smtClean="0"/>
              <a:pPr marL="25400">
                <a:spcBef>
                  <a:spcPts val="55"/>
                </a:spcBef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293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6"/>
            <a:ext cx="8337502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25"/>
            </a:lvl1pPr>
            <a:lvl2pPr>
              <a:defRPr sz="1200"/>
            </a:lvl2pPr>
            <a:lvl3pPr>
              <a:defRPr sz="1125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960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8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14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77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40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03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685800"/>
            <a:fld id="{08203FB3-3E20-D241-88BE-527BEAC42100}" type="datetimeFigureOut">
              <a:rPr lang="en-US" smtClean="0">
                <a:solidFill>
                  <a:srgbClr val="464547"/>
                </a:solidFill>
              </a:rPr>
              <a:pPr defTabSz="685800"/>
              <a:t>1/13/19</a:t>
            </a:fld>
            <a:endParaRPr lang="en-US">
              <a:solidFill>
                <a:srgbClr val="46454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6356353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685800"/>
            <a:endParaRPr lang="en-US">
              <a:solidFill>
                <a:srgbClr val="46454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2" y="6356353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685800"/>
            <a:fld id="{A06DC7C8-5D22-0F45-835E-8B5713EDF24B}" type="slidenum">
              <a:rPr lang="en-US" smtClean="0">
                <a:solidFill>
                  <a:srgbClr val="464547"/>
                </a:solidFill>
              </a:rPr>
              <a:pPr defTabSz="685800"/>
              <a:t>‹#›</a:t>
            </a:fld>
            <a:endParaRPr lang="en-US">
              <a:solidFill>
                <a:srgbClr val="464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048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6" descr="lake_view2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r="571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27880" y="2075579"/>
            <a:ext cx="8070719" cy="237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5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EPAM Capabilities Overview and Proposal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9311" y="4453469"/>
            <a:ext cx="575086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Prepared for [NAME], [CLIENT]</a:t>
            </a:r>
          </a:p>
        </p:txBody>
      </p:sp>
      <p:pic>
        <p:nvPicPr>
          <p:cNvPr id="13" name="Picture Placeholder 7" descr="logo_cover_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>
          <a:xfrm>
            <a:off x="627880" y="504828"/>
            <a:ext cx="1243502" cy="458237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0811" y="5453574"/>
            <a:ext cx="2133600" cy="365125"/>
          </a:xfrm>
          <a:prstGeom prst="rect">
            <a:avLst/>
          </a:prstGeom>
        </p:spPr>
        <p:txBody>
          <a:bodyPr lIns="91409" tIns="45705" rIns="91409" bIns="45705"/>
          <a:lstStyle>
            <a:lvl1pPr>
              <a:defRPr>
                <a:solidFill>
                  <a:srgbClr val="2BB6D0"/>
                </a:solidFill>
              </a:defRPr>
            </a:lvl1pPr>
          </a:lstStyle>
          <a:p>
            <a:pPr defTabSz="373958"/>
            <a:fld id="{CC1B557C-A8B9-4E44-BCCD-1DA548F848A2}" type="datetime4">
              <a:rPr lang="en-GB" sz="1500" smtClean="0"/>
              <a:pPr defTabSz="373958"/>
              <a:t>13 January 2019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893099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header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261287" y="1523998"/>
            <a:ext cx="2697814" cy="45889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1" hasCustomPrompt="1"/>
          </p:nvPr>
        </p:nvSpPr>
        <p:spPr>
          <a:xfrm>
            <a:off x="3219450" y="1540931"/>
            <a:ext cx="2697814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6176963" y="1540931"/>
            <a:ext cx="2697814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0" y="939370"/>
            <a:ext cx="1576072" cy="253916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0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SUBHEADER HERE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0" anchor="ctr" anchorCtr="0">
            <a:normAutofit/>
          </a:bodyPr>
          <a:lstStyle>
            <a:lvl1pPr marL="0" indent="0">
              <a:buNone/>
              <a:defRPr sz="1500" b="1" i="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911106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5"/>
            <a:ext cx="833750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350"/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00190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332740" cy="42227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350"/>
            </a:lvl2pPr>
            <a:lvl3pPr>
              <a:defRPr sz="1200"/>
            </a:lvl3pPr>
            <a:lvl4pPr>
              <a:defRPr sz="97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66332420"/>
      </p:ext>
    </p:extLst>
  </p:cSld>
  <p:clrMapOvr>
    <a:masterClrMapping/>
  </p:clrMapOvr>
  <p:hf sldNum="0"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83296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35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2552576"/>
      </p:ext>
    </p:extLst>
  </p:cSld>
  <p:clrMapOvr>
    <a:masterClrMapping/>
  </p:clrMapOvr>
  <p:hf sldNum="0"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3"/>
            <a:ext cx="38105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74991030"/>
      </p:ext>
    </p:extLst>
  </p:cSld>
  <p:clrMapOvr>
    <a:masterClrMapping/>
  </p:clrMapOvr>
  <p:hf sldNum="0"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430866"/>
            <a:ext cx="2760662" cy="242374"/>
          </a:xfrm>
          <a:prstGeom prst="rect">
            <a:avLst/>
          </a:prstGeom>
          <a:solidFill>
            <a:srgbClr val="39C2D7"/>
          </a:solidFill>
        </p:spPr>
        <p:txBody>
          <a:bodyPr wrap="square">
            <a:spAutoFit/>
          </a:bodyPr>
          <a:lstStyle>
            <a:lvl1pPr marL="0" indent="0" algn="l">
              <a:buNone/>
              <a:defRPr sz="975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AMET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52127921"/>
      </p:ext>
    </p:extLst>
  </p:cSld>
  <p:clrMapOvr>
    <a:masterClrMapping/>
  </p:clrMapOvr>
  <p:hf sldNum="0"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750283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5"/>
            <a:ext cx="833750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350"/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443595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943719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761513"/>
            <a:ext cx="3840479" cy="3233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9779" indent="-129779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Char char="•"/>
              <a:defRPr sz="12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761513"/>
            <a:ext cx="3921125" cy="364022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975"/>
              </a:spcAft>
              <a:buNone/>
              <a:defRPr sz="1200"/>
            </a:lvl1pPr>
            <a:lvl2pPr>
              <a:defRPr sz="975"/>
            </a:lvl2pPr>
            <a:lvl3pPr>
              <a:defRPr sz="975"/>
            </a:lvl3pPr>
            <a:lvl4pPr>
              <a:defRPr sz="975"/>
            </a:lvl4pPr>
            <a:lvl5pPr>
              <a:defRPr sz="975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8788" y="1321329"/>
            <a:ext cx="1494320" cy="242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marL="0" indent="0" algn="l">
              <a:buNone/>
              <a:defRPr sz="975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023401" y="1321329"/>
            <a:ext cx="1494320" cy="242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marL="0" indent="0" algn="l">
              <a:buNone/>
              <a:defRPr sz="975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5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2972010621"/>
      </p:ext>
    </p:extLst>
  </p:cSld>
  <p:clrMapOvr>
    <a:masterClrMapping/>
  </p:clrMapOvr>
  <p:hf sldNum="0"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37745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274" y="269597"/>
            <a:ext cx="8337502" cy="724866"/>
          </a:xfrm>
          <a:prstGeom prst="rect">
            <a:avLst/>
          </a:prstGeom>
        </p:spPr>
        <p:txBody>
          <a:bodyPr/>
          <a:lstStyle>
            <a:lvl1pPr>
              <a:defRPr sz="1500" baseline="0"/>
            </a:lvl1pPr>
          </a:lstStyle>
          <a:p>
            <a:r>
              <a:rPr lang="en-US" dirty="0"/>
              <a:t>Client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597577"/>
      </p:ext>
    </p:extLst>
  </p:cSld>
  <p:clrMapOvr>
    <a:masterClrMapping/>
  </p:clrMapOvr>
  <p:hf sldNum="0"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5263637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4525828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3826605"/>
            <a:ext cx="5314596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3276169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2049997347"/>
      </p:ext>
    </p:extLst>
  </p:cSld>
  <p:clrMapOvr>
    <a:masterClrMapping/>
  </p:clrMapOvr>
  <p:hf sldNum="0"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5263637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4525828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3826605"/>
            <a:ext cx="5314596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3276169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2342063049"/>
      </p:ext>
    </p:extLst>
  </p:cSld>
  <p:clrMapOvr>
    <a:masterClrMapping/>
  </p:clrMapOvr>
  <p:hf sldNum="0"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85000"/>
              </a:lnSpc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375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438388960"/>
      </p:ext>
    </p:extLst>
  </p:cSld>
  <p:clrMapOvr>
    <a:masterClrMapping/>
  </p:clrMapOvr>
  <p:hf sldNum="0"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747254" y="369829"/>
            <a:ext cx="3748282" cy="72167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582">
                <a:latin typeface="+mn-lt"/>
                <a:ea typeface="+mn-ea"/>
                <a:cs typeface="+mn-cs"/>
                <a:sym typeface="Blis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82">
                <a:solidFill>
                  <a:srgbClr val="424242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7188737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6"/>
            <a:ext cx="8337502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25"/>
            </a:lvl1pPr>
            <a:lvl2pPr>
              <a:defRPr sz="1200"/>
            </a:lvl2pPr>
            <a:lvl3pPr>
              <a:defRPr sz="1125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78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2130428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1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2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88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51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14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77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40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03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685800"/>
            <a:fld id="{08203FB3-3E20-D241-88BE-527BEAC42100}" type="datetimeFigureOut">
              <a:rPr lang="en-US" smtClean="0">
                <a:solidFill>
                  <a:srgbClr val="464547"/>
                </a:solidFill>
              </a:rPr>
              <a:pPr defTabSz="685800"/>
              <a:t>1/13/19</a:t>
            </a:fld>
            <a:endParaRPr lang="en-US">
              <a:solidFill>
                <a:srgbClr val="46454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2" y="6356353"/>
            <a:ext cx="2895600" cy="365125"/>
          </a:xfrm>
          <a:prstGeom prst="rect">
            <a:avLst/>
          </a:prstGeom>
        </p:spPr>
        <p:txBody>
          <a:bodyPr/>
          <a:lstStyle/>
          <a:p>
            <a:pPr defTabSz="685800"/>
            <a:endParaRPr lang="en-US">
              <a:solidFill>
                <a:srgbClr val="46454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2" y="6356353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685800"/>
            <a:fld id="{A06DC7C8-5D22-0F45-835E-8B5713EDF24B}" type="slidenum">
              <a:rPr lang="en-US" smtClean="0">
                <a:solidFill>
                  <a:srgbClr val="464547"/>
                </a:solidFill>
              </a:rPr>
              <a:pPr defTabSz="685800"/>
              <a:t>‹#›</a:t>
            </a:fld>
            <a:endParaRPr lang="en-US">
              <a:solidFill>
                <a:srgbClr val="464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3389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6" descr="lake_view2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r="571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27880" y="2075579"/>
            <a:ext cx="8070719" cy="237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5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EPAM Capabilities Overview and Proposal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9311" y="4453469"/>
            <a:ext cx="575086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Prepared for [NAME], [CLIENT]</a:t>
            </a:r>
          </a:p>
        </p:txBody>
      </p:sp>
      <p:pic>
        <p:nvPicPr>
          <p:cNvPr id="13" name="Picture Placeholder 7" descr="logo_cover_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>
          <a:xfrm>
            <a:off x="627880" y="504828"/>
            <a:ext cx="1243502" cy="458237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0811" y="5453574"/>
            <a:ext cx="2133600" cy="365125"/>
          </a:xfrm>
          <a:prstGeom prst="rect">
            <a:avLst/>
          </a:prstGeom>
        </p:spPr>
        <p:txBody>
          <a:bodyPr lIns="91409" tIns="45705" rIns="91409" bIns="45705"/>
          <a:lstStyle>
            <a:lvl1pPr>
              <a:defRPr>
                <a:solidFill>
                  <a:srgbClr val="2BB6D0"/>
                </a:solidFill>
              </a:defRPr>
            </a:lvl1pPr>
          </a:lstStyle>
          <a:p>
            <a:pPr defTabSz="373958"/>
            <a:fld id="{CC1B557C-A8B9-4E44-BCCD-1DA548F848A2}" type="datetime4">
              <a:rPr lang="en-GB" sz="1500" smtClean="0"/>
              <a:pPr defTabSz="373958"/>
              <a:t>13 January 2019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6705149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0" anchor="ctr" anchorCtr="0">
            <a:normAutofit/>
          </a:bodyPr>
          <a:lstStyle>
            <a:lvl1pPr marL="0" indent="0">
              <a:buNone/>
              <a:defRPr sz="1500" b="1" i="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261287" y="943850"/>
            <a:ext cx="2697814" cy="52283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5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332740" cy="42227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350"/>
            </a:lvl2pPr>
            <a:lvl3pPr>
              <a:defRPr sz="1200"/>
            </a:lvl3pPr>
            <a:lvl4pPr>
              <a:defRPr sz="97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30349843"/>
      </p:ext>
    </p:extLst>
  </p:cSld>
  <p:clrMapOvr>
    <a:masterClrMapping/>
  </p:clrMapOvr>
  <p:hf sldNum="0"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5"/>
            <a:ext cx="833750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350"/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631774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332740" cy="42227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350"/>
            </a:lvl2pPr>
            <a:lvl3pPr>
              <a:defRPr sz="1200"/>
            </a:lvl3pPr>
            <a:lvl4pPr>
              <a:defRPr sz="97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Click to add numbered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10420414"/>
      </p:ext>
    </p:extLst>
  </p:cSld>
  <p:clrMapOvr>
    <a:masterClrMapping/>
  </p:clrMapOvr>
  <p:hf sldNum="0"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83296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35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27959698"/>
      </p:ext>
    </p:extLst>
  </p:cSld>
  <p:clrMapOvr>
    <a:masterClrMapping/>
  </p:clrMapOvr>
  <p:hf sldNum="0"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3"/>
            <a:ext cx="38105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28313908"/>
      </p:ext>
    </p:extLst>
  </p:cSld>
  <p:clrMapOvr>
    <a:masterClrMapping/>
  </p:clrMapOvr>
  <p:hf sldNum="0"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551" y="1430866"/>
            <a:ext cx="2760662" cy="242374"/>
          </a:xfrm>
          <a:prstGeom prst="rect">
            <a:avLst/>
          </a:prstGeom>
          <a:solidFill>
            <a:srgbClr val="39C2D7"/>
          </a:solidFill>
        </p:spPr>
        <p:txBody>
          <a:bodyPr wrap="square">
            <a:spAutoFit/>
          </a:bodyPr>
          <a:lstStyle>
            <a:lvl1pPr marL="0" indent="0" algn="l">
              <a:buNone/>
              <a:defRPr sz="975" baseline="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LOREM IPSUM DOLOR AMET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27326857"/>
      </p:ext>
    </p:extLst>
  </p:cSld>
  <p:clrMapOvr>
    <a:masterClrMapping/>
  </p:clrMapOvr>
  <p:hf sldNum="0"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77460476"/>
      </p:ext>
    </p:extLst>
  </p:cSld>
  <p:clrMapOvr>
    <a:masterClrMapping/>
  </p:clrMapOvr>
  <p:hf sldNum="0"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/>
              <a:t>client name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144000" y="943719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930268" y="1761513"/>
            <a:ext cx="3840479" cy="32338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9779" indent="-129779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Char char="•"/>
              <a:defRPr sz="12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8" y="1761513"/>
            <a:ext cx="3921125" cy="364022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975"/>
              </a:spcAft>
              <a:buNone/>
              <a:defRPr sz="1200"/>
            </a:lvl1pPr>
            <a:lvl2pPr>
              <a:defRPr sz="975"/>
            </a:lvl2pPr>
            <a:lvl3pPr>
              <a:defRPr sz="975"/>
            </a:lvl3pPr>
            <a:lvl4pPr>
              <a:defRPr sz="975"/>
            </a:lvl4pPr>
            <a:lvl5pPr>
              <a:defRPr sz="975"/>
            </a:lvl5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adipiscing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58788" y="1321329"/>
            <a:ext cx="1494320" cy="242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marL="0" indent="0" algn="l">
              <a:buNone/>
              <a:defRPr sz="975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023401" y="1321329"/>
            <a:ext cx="1494320" cy="2423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>
            <a:spAutoFit/>
          </a:bodyPr>
          <a:lstStyle>
            <a:lvl1pPr marL="0" indent="0" algn="l">
              <a:buNone/>
              <a:defRPr sz="975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TITLE TO GO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5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652403366"/>
      </p:ext>
    </p:extLst>
  </p:cSld>
  <p:clrMapOvr>
    <a:masterClrMapping/>
  </p:clrMapOvr>
  <p:hf sldNum="0"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37745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274" y="269597"/>
            <a:ext cx="8337502" cy="724866"/>
          </a:xfrm>
          <a:prstGeom prst="rect">
            <a:avLst/>
          </a:prstGeom>
        </p:spPr>
        <p:txBody>
          <a:bodyPr/>
          <a:lstStyle>
            <a:lvl1pPr>
              <a:defRPr sz="1500" baseline="0"/>
            </a:lvl1pPr>
          </a:lstStyle>
          <a:p>
            <a:r>
              <a:rPr lang="en-US" dirty="0"/>
              <a:t>Client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171925"/>
      </p:ext>
    </p:extLst>
  </p:cSld>
  <p:clrMapOvr>
    <a:masterClrMapping/>
  </p:clrMapOvr>
  <p:hf sldNum="0"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5263637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4525828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3826605"/>
            <a:ext cx="5314596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3276169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1946512478"/>
      </p:ext>
    </p:extLst>
  </p:cSld>
  <p:clrMapOvr>
    <a:masterClrMapping/>
  </p:clrMapOvr>
  <p:hf sldNum="0"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5263637"/>
            <a:ext cx="504529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And Line 3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4525828"/>
            <a:ext cx="3737242" cy="660181"/>
          </a:xfrm>
          <a:prstGeom prst="rect">
            <a:avLst/>
          </a:prstGeom>
          <a:solidFill>
            <a:srgbClr val="2FC2D9"/>
          </a:solidFill>
        </p:spPr>
        <p:txBody>
          <a:bodyPr wrap="none" lIns="182880" tIns="36576" rIns="182880">
            <a:spAutoFit/>
          </a:bodyPr>
          <a:lstStyle>
            <a:lvl1pPr marL="0" indent="0">
              <a:buNone/>
              <a:defRPr sz="375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750" b="0" i="0" cap="all">
                <a:latin typeface="Arial Black"/>
                <a:cs typeface="Arial Black"/>
              </a:defRPr>
            </a:lvl2pPr>
            <a:lvl3pPr marL="685800" indent="0">
              <a:buNone/>
              <a:defRPr sz="3750" b="0" i="0" cap="all">
                <a:latin typeface="Arial Black"/>
                <a:cs typeface="Arial Black"/>
              </a:defRPr>
            </a:lvl3pPr>
            <a:lvl4pPr marL="1028700" indent="0">
              <a:buNone/>
              <a:defRPr sz="3750" b="0" i="0" cap="all">
                <a:latin typeface="Arial Black"/>
                <a:cs typeface="Arial Black"/>
              </a:defRPr>
            </a:lvl4pPr>
            <a:lvl5pPr marL="1371600" indent="0">
              <a:buNone/>
              <a:defRPr sz="375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Line 2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3826605"/>
            <a:ext cx="5314596" cy="660181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82880" tIns="36576" rIns="182880" anchor="t">
            <a:spAutoFit/>
          </a:bodyPr>
          <a:lstStyle>
            <a:lvl1pPr algn="l">
              <a:defRPr sz="375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Type line 1 here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4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3276169"/>
            <a:ext cx="3649204" cy="300082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OPTIONAL EYEBROW HEADER HERE</a:t>
            </a:r>
          </a:p>
        </p:txBody>
      </p:sp>
    </p:spTree>
    <p:extLst>
      <p:ext uri="{BB962C8B-B14F-4D97-AF65-F5344CB8AC3E}">
        <p14:creationId xmlns:p14="http://schemas.microsoft.com/office/powerpoint/2010/main" val="379990418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83296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35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05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1"/>
            <a:r>
              <a:rPr lang="en-US" dirty="0"/>
              <a:t>Second Level Bullet</a:t>
            </a:r>
          </a:p>
          <a:p>
            <a:pPr lvl="2"/>
            <a:r>
              <a:rPr lang="en-US" dirty="0"/>
              <a:t>Third Level Bullet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9627095"/>
      </p:ext>
    </p:extLst>
  </p:cSld>
  <p:clrMapOvr>
    <a:masterClrMapping/>
  </p:clrMapOvr>
  <p:hf sldNum="0"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85000"/>
              </a:lnSpc>
            </a:pPr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375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947617852"/>
      </p:ext>
    </p:extLst>
  </p:cSld>
  <p:clrMapOvr>
    <a:masterClrMapping/>
  </p:clrMapOvr>
  <p:hf sldNum="0"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747254" y="369829"/>
            <a:ext cx="3748282" cy="721674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582">
                <a:latin typeface="+mn-lt"/>
                <a:ea typeface="+mn-ea"/>
                <a:cs typeface="+mn-cs"/>
                <a:sym typeface="Blis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82">
                <a:solidFill>
                  <a:srgbClr val="424242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88264774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6"/>
            <a:ext cx="8337502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25"/>
            </a:lvl1pPr>
            <a:lvl2pPr>
              <a:defRPr sz="1200"/>
            </a:lvl2pPr>
            <a:lvl3pPr>
              <a:defRPr sz="1125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649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6" descr="lake_view2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r="571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27880" y="2075579"/>
            <a:ext cx="8070719" cy="2377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5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EPAM Capabilities Overview and Proposal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9311" y="4453469"/>
            <a:ext cx="575086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r>
              <a:rPr lang="en-US" dirty="0"/>
              <a:t>Prepared for [NAME], [CLIENT]</a:t>
            </a:r>
          </a:p>
        </p:txBody>
      </p:sp>
      <p:pic>
        <p:nvPicPr>
          <p:cNvPr id="13" name="Picture Placeholder 7" descr="logo_cover_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>
          <a:xfrm>
            <a:off x="627880" y="504828"/>
            <a:ext cx="1243502" cy="458237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40811" y="5453574"/>
            <a:ext cx="2133600" cy="365125"/>
          </a:xfrm>
          <a:prstGeom prst="rect">
            <a:avLst/>
          </a:prstGeom>
        </p:spPr>
        <p:txBody>
          <a:bodyPr lIns="91409" tIns="45705" rIns="91409" bIns="45705"/>
          <a:lstStyle>
            <a:lvl1pPr>
              <a:defRPr>
                <a:solidFill>
                  <a:srgbClr val="2BB6D0"/>
                </a:solidFill>
              </a:defRPr>
            </a:lvl1pPr>
          </a:lstStyle>
          <a:p>
            <a:pPr defTabSz="373958"/>
            <a:fld id="{CC1B557C-A8B9-4E44-BCCD-1DA548F848A2}" type="datetime4">
              <a:rPr lang="en-GB" sz="1500" smtClean="0"/>
              <a:pPr defTabSz="373958"/>
              <a:t>13 January 2019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228171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header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261287" y="1523998"/>
            <a:ext cx="2697814" cy="458893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1" hasCustomPrompt="1"/>
          </p:nvPr>
        </p:nvSpPr>
        <p:spPr>
          <a:xfrm>
            <a:off x="3219450" y="1540931"/>
            <a:ext cx="2697814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2" hasCustomPrompt="1"/>
          </p:nvPr>
        </p:nvSpPr>
        <p:spPr>
          <a:xfrm>
            <a:off x="6176963" y="1540931"/>
            <a:ext cx="2697814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0" y="939370"/>
            <a:ext cx="1576072" cy="253916"/>
          </a:xfrm>
          <a:prstGeom prst="rect">
            <a:avLst/>
          </a:prstGeom>
          <a:solidFill>
            <a:schemeClr val="accent2"/>
          </a:solidFill>
        </p:spPr>
        <p:txBody>
          <a:bodyPr vert="horz" wrap="none">
            <a:spAutoFit/>
          </a:bodyPr>
          <a:lstStyle>
            <a:lvl1pPr marL="0" indent="0">
              <a:buNone/>
              <a:defRPr sz="105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SUBHEADER HERE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0" anchor="ctr" anchorCtr="0">
            <a:normAutofit/>
          </a:bodyPr>
          <a:lstStyle>
            <a:lvl1pPr marL="0" indent="0">
              <a:buNone/>
              <a:defRPr sz="1500" b="1" i="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90819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0" anchor="ctr" anchorCtr="0">
            <a:normAutofit/>
          </a:bodyPr>
          <a:lstStyle>
            <a:lvl1pPr marL="0" indent="0">
              <a:buNone/>
              <a:defRPr sz="1500" b="1" i="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261287" y="943850"/>
            <a:ext cx="2697814" cy="52283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05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50"/>
            </a:lvl3pPr>
          </a:lstStyle>
          <a:p>
            <a:pPr lvl="0"/>
            <a:r>
              <a:rPr lang="en-US" dirty="0">
                <a:solidFill>
                  <a:srgbClr val="444444"/>
                </a:solidFill>
              </a:rPr>
              <a:t>Click to add text - 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elit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Ut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purus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r>
              <a:rPr lang="en-US" dirty="0">
                <a:solidFill>
                  <a:srgbClr val="444444"/>
                </a:solidFill>
              </a:rPr>
              <a:t>, a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bibendum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justo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metus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volutpat</a:t>
            </a:r>
            <a:r>
              <a:rPr lang="en-US" dirty="0">
                <a:solidFill>
                  <a:srgbClr val="444444"/>
                </a:solidFill>
              </a:rPr>
              <a:t>. </a:t>
            </a:r>
            <a:r>
              <a:rPr lang="en-US" dirty="0" err="1">
                <a:solidFill>
                  <a:srgbClr val="444444"/>
                </a:solidFill>
              </a:rPr>
              <a:t>Morbi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mattis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eros</a:t>
            </a:r>
            <a:r>
              <a:rPr lang="en-US" dirty="0">
                <a:solidFill>
                  <a:srgbClr val="444444"/>
                </a:solidFill>
              </a:rPr>
              <a:t>, </a:t>
            </a:r>
            <a:r>
              <a:rPr lang="en-US" dirty="0" err="1">
                <a:solidFill>
                  <a:srgbClr val="444444"/>
                </a:solidFill>
              </a:rPr>
              <a:t>adipiscing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tempor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42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47650" y="6356352"/>
            <a:ext cx="5562600" cy="365125"/>
          </a:xfrm>
          <a:prstGeom prst="rect">
            <a:avLst/>
          </a:prstGeom>
        </p:spPr>
        <p:txBody>
          <a:bodyPr/>
          <a:lstStyle/>
          <a:p>
            <a:pPr defTabSz="685800"/>
            <a:r>
              <a:rPr lang="en-US">
                <a:solidFill>
                  <a:srgbClr val="464547"/>
                </a:solidFill>
              </a:rPr>
              <a:t>Confidential</a:t>
            </a:r>
            <a:endParaRPr lang="en-US" dirty="0">
              <a:solidFill>
                <a:srgbClr val="464547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220476" y="6492240"/>
            <a:ext cx="482185" cy="365760"/>
          </a:xfrm>
          <a:prstGeom prst="rect">
            <a:avLst/>
          </a:prstGeom>
        </p:spPr>
        <p:txBody>
          <a:bodyPr/>
          <a:lstStyle/>
          <a:p>
            <a:pPr defTabSz="685800"/>
            <a:fld id="{F39628E0-47A7-46CE-98F3-6986F46F7576}" type="slidenum">
              <a:rPr lang="en-US" smtClean="0">
                <a:solidFill>
                  <a:srgbClr val="464547"/>
                </a:solidFill>
              </a:rPr>
              <a:pPr defTabSz="685800"/>
              <a:t>‹#›</a:t>
            </a:fld>
            <a:endParaRPr lang="en-US" dirty="0">
              <a:solidFill>
                <a:srgbClr val="464547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47650" y="274639"/>
            <a:ext cx="86487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75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5449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75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14"/>
          </p:nvPr>
        </p:nvSpPr>
        <p:spPr>
          <a:xfrm>
            <a:off x="365760" y="914400"/>
            <a:ext cx="8412480" cy="51816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450"/>
              </a:spcAft>
              <a:defRPr/>
            </a:lvl1pPr>
            <a:lvl2pPr>
              <a:lnSpc>
                <a:spcPct val="100000"/>
              </a:lnSpc>
              <a:spcAft>
                <a:spcPts val="450"/>
              </a:spcAft>
              <a:defRPr/>
            </a:lvl2pPr>
            <a:lvl3pPr>
              <a:lnSpc>
                <a:spcPct val="100000"/>
              </a:lnSpc>
              <a:spcAft>
                <a:spcPts val="450"/>
              </a:spcAft>
              <a:defRPr/>
            </a:lvl3pPr>
            <a:lvl4pPr>
              <a:lnSpc>
                <a:spcPct val="100000"/>
              </a:lnSpc>
              <a:spcAft>
                <a:spcPts val="450"/>
              </a:spcAft>
              <a:defRPr/>
            </a:lvl4pPr>
            <a:lvl5pPr>
              <a:lnSpc>
                <a:spcPct val="100000"/>
              </a:lnSpc>
              <a:spcAft>
                <a:spcPts val="45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74640"/>
            <a:ext cx="8686800" cy="5659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pPr defTabSz="685800"/>
            <a:r>
              <a:rPr lang="en-US">
                <a:solidFill>
                  <a:srgbClr val="464547"/>
                </a:solidFill>
              </a:rPr>
              <a:t>Confidential</a:t>
            </a:r>
            <a:endParaRPr lang="en-US" dirty="0">
              <a:solidFill>
                <a:srgbClr val="46454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8220476" y="6492240"/>
            <a:ext cx="482185" cy="365760"/>
          </a:xfrm>
          <a:prstGeom prst="rect">
            <a:avLst/>
          </a:prstGeom>
        </p:spPr>
        <p:txBody>
          <a:bodyPr/>
          <a:lstStyle/>
          <a:p>
            <a:pPr defTabSz="685800"/>
            <a:fld id="{F39628E0-47A7-46CE-98F3-6986F46F7576}" type="slidenum">
              <a:rPr lang="en-US" smtClean="0">
                <a:solidFill>
                  <a:srgbClr val="464547"/>
                </a:solidFill>
              </a:rPr>
              <a:pPr defTabSz="685800"/>
              <a:t>‹#›</a:t>
            </a:fld>
            <a:endParaRPr lang="en-US" dirty="0">
              <a:solidFill>
                <a:srgbClr val="464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9811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1370956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pPr defTabSz="685800"/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Confidential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0476" y="6492240"/>
            <a:ext cx="482185" cy="365760"/>
          </a:xfrm>
          <a:prstGeom prst="rect">
            <a:avLst/>
          </a:prstGeom>
        </p:spPr>
        <p:txBody>
          <a:bodyPr/>
          <a:lstStyle/>
          <a:p>
            <a:pPr defTabSz="685800"/>
            <a:fld id="{F39628E0-47A7-46CE-98F3-6986F46F7576}" type="slidenum">
              <a:rPr lang="en-US" smtClean="0">
                <a:solidFill>
                  <a:srgbClr val="464547"/>
                </a:solidFill>
              </a:rPr>
              <a:pPr defTabSz="685800"/>
              <a:t>‹#›</a:t>
            </a:fld>
            <a:endParaRPr lang="en-US" dirty="0">
              <a:solidFill>
                <a:srgbClr val="464547"/>
              </a:solidFill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75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007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3"/>
            <a:ext cx="38105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365760" anchor="ctr" anchorCtr="0">
            <a:normAutofit/>
          </a:bodyPr>
          <a:lstStyle>
            <a:lvl1pPr marL="0" indent="0">
              <a:buNone/>
              <a:defRPr sz="195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69644595"/>
      </p:ext>
    </p:extLst>
  </p:cSld>
  <p:clrMapOvr>
    <a:masterClrMapping/>
  </p:clrMapOvr>
  <p:hf sldNum="0"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pPr defTabSz="685800"/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Confidential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220476" y="6492240"/>
            <a:ext cx="482185" cy="365760"/>
          </a:xfrm>
          <a:prstGeom prst="rect">
            <a:avLst/>
          </a:prstGeom>
        </p:spPr>
        <p:txBody>
          <a:bodyPr/>
          <a:lstStyle/>
          <a:p>
            <a:pPr defTabSz="685800"/>
            <a:fld id="{F39628E0-47A7-46CE-98F3-6986F46F7576}" type="slidenum">
              <a:rPr lang="en-US" smtClean="0">
                <a:solidFill>
                  <a:srgbClr val="464547"/>
                </a:solidFill>
                <a:latin typeface="Arial"/>
              </a:rPr>
              <a:pPr defTabSz="685800"/>
              <a:t>‹#›</a:t>
            </a:fld>
            <a:endParaRPr lang="en-US" dirty="0">
              <a:solidFill>
                <a:srgbClr val="464547"/>
              </a:solidFill>
              <a:latin typeface="Arial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74640"/>
            <a:ext cx="8686800" cy="5659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75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0355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15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8682924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Case Study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0995" y="227887"/>
            <a:ext cx="8337502" cy="724867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1200" baseline="0"/>
            </a:lvl1pPr>
          </a:lstStyle>
          <a:p>
            <a:r>
              <a:rPr lang="en-US" dirty="0"/>
              <a:t>Client name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3"/>
            <a:ext cx="9144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 defTabSz="685800"/>
            <a:endParaRPr lang="en-US" sz="10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251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 Lin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563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0"/>
          <p:cNvSpPr>
            <a:spLocks noGrp="1"/>
          </p:cNvSpPr>
          <p:nvPr>
            <p:ph sz="quarter" idx="14"/>
          </p:nvPr>
        </p:nvSpPr>
        <p:spPr>
          <a:xfrm>
            <a:off x="365760" y="1219200"/>
            <a:ext cx="8412480" cy="48768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274639"/>
            <a:ext cx="8686800" cy="92504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>
          <a:xfrm>
            <a:off x="5181600" y="6519117"/>
            <a:ext cx="3048000" cy="338884"/>
          </a:xfrm>
          <a:prstGeom prst="rect">
            <a:avLst/>
          </a:prstGeom>
        </p:spPr>
        <p:txBody>
          <a:bodyPr/>
          <a:lstStyle/>
          <a:p>
            <a:pPr defTabSz="685800"/>
            <a:r>
              <a:rPr lang="en-US">
                <a:solidFill>
                  <a:srgbClr val="464547"/>
                </a:solidFill>
              </a:rPr>
              <a:t>Confidential</a:t>
            </a:r>
            <a:endParaRPr lang="en-US" dirty="0">
              <a:solidFill>
                <a:srgbClr val="46454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>
          <a:xfrm>
            <a:off x="8220478" y="6492240"/>
            <a:ext cx="482185" cy="365760"/>
          </a:xfrm>
          <a:prstGeom prst="rect">
            <a:avLst/>
          </a:prstGeom>
        </p:spPr>
        <p:txBody>
          <a:bodyPr/>
          <a:lstStyle/>
          <a:p>
            <a:pPr defTabSz="685800"/>
            <a:fld id="{F39628E0-47A7-46CE-98F3-6986F46F7576}" type="slidenum">
              <a:rPr lang="en-US" smtClean="0">
                <a:solidFill>
                  <a:srgbClr val="464547"/>
                </a:solidFill>
              </a:rPr>
              <a:pPr defTabSz="685800"/>
              <a:t>‹#›</a:t>
            </a:fld>
            <a:endParaRPr lang="en-US" dirty="0">
              <a:solidFill>
                <a:srgbClr val="464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8253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81600" y="6519116"/>
            <a:ext cx="3048000" cy="338884"/>
          </a:xfrm>
          <a:prstGeom prst="rect">
            <a:avLst/>
          </a:prstGeom>
        </p:spPr>
        <p:txBody>
          <a:bodyPr/>
          <a:lstStyle/>
          <a:p>
            <a:pPr defTabSz="685800"/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Confidential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0476" y="6492240"/>
            <a:ext cx="482185" cy="365760"/>
          </a:xfrm>
          <a:prstGeom prst="rect">
            <a:avLst/>
          </a:prstGeom>
        </p:spPr>
        <p:txBody>
          <a:bodyPr/>
          <a:lstStyle/>
          <a:p>
            <a:pPr defTabSz="685800"/>
            <a:fld id="{F39628E0-47A7-46CE-98F3-6986F46F7576}" type="slidenum">
              <a:rPr lang="en-US" smtClean="0">
                <a:solidFill>
                  <a:srgbClr val="464547"/>
                </a:solidFill>
                <a:latin typeface="Arial"/>
              </a:rPr>
              <a:pPr defTabSz="685800"/>
              <a:t>‹#›</a:t>
            </a:fld>
            <a:endParaRPr lang="en-US" dirty="0">
              <a:solidFill>
                <a:srgbClr val="464547"/>
              </a:solidFill>
              <a:latin typeface="Arial"/>
            </a:endParaRP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65760" y="0"/>
            <a:ext cx="8762890" cy="274320"/>
          </a:xfrm>
          <a:prstGeom prst="rect">
            <a:avLst/>
          </a:prstGeom>
          <a:noFill/>
        </p:spPr>
        <p:txBody>
          <a:bodyPr lIns="91440" tIns="45720" rIns="91440" bIns="45720" anchor="ctr" anchorCtr="0">
            <a:noAutofit/>
          </a:bodyPr>
          <a:lstStyle>
            <a:lvl1pPr marL="0" indent="0">
              <a:buFontTx/>
              <a:buNone/>
              <a:defRPr sz="750" b="0" cap="all" normalizeH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792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75308"/>
            <a:ext cx="9155206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b="0" i="0" dirty="0">
              <a:latin typeface="Trebuchet MS Regular" charset="0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232224" y="6576304"/>
            <a:ext cx="2964815" cy="170675"/>
            <a:chOff x="232224" y="6576304"/>
            <a:chExt cx="2964815" cy="170675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880559" y="6578194"/>
              <a:ext cx="2316480" cy="16158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sz="600" b="0" i="0" kern="0" spc="15" dirty="0">
                  <a:solidFill>
                    <a:schemeClr val="accent1"/>
                  </a:solidFill>
                  <a:latin typeface="Trebuchet MS"/>
                  <a:cs typeface="Trebuchet MS"/>
                </a:rPr>
                <a:t>CONFIDENTIAL</a:t>
              </a:r>
            </a:p>
          </p:txBody>
        </p:sp>
        <p:cxnSp>
          <p:nvCxnSpPr>
            <p:cNvPr id="10" name="Straight Connector 9"/>
            <p:cNvCxnSpPr/>
            <p:nvPr userDrawn="1"/>
          </p:nvCxnSpPr>
          <p:spPr>
            <a:xfrm>
              <a:off x="813249" y="6576687"/>
              <a:ext cx="0" cy="164592"/>
            </a:xfrm>
            <a:prstGeom prst="line">
              <a:avLst/>
            </a:prstGeom>
            <a:ln w="3175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logo_footer.png"/>
            <p:cNvPicPr>
              <a:picLocks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224" y="6576304"/>
              <a:ext cx="476250" cy="17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7" r:id="rId3"/>
    <p:sldLayoutId id="2147483739" r:id="rId4"/>
    <p:sldLayoutId id="2147483852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0" y="6475308"/>
            <a:ext cx="9155206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232224" y="6576304"/>
            <a:ext cx="2964815" cy="170675"/>
            <a:chOff x="232224" y="6576304"/>
            <a:chExt cx="2964815" cy="170675"/>
          </a:xfrm>
        </p:grpSpPr>
        <p:sp>
          <p:nvSpPr>
            <p:cNvPr id="33" name="TextBox 32"/>
            <p:cNvSpPr txBox="1"/>
            <p:nvPr userDrawn="1"/>
          </p:nvSpPr>
          <p:spPr>
            <a:xfrm>
              <a:off x="880559" y="6578194"/>
              <a:ext cx="2316480" cy="16158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sz="600" b="0" i="0" kern="0" spc="15" dirty="0">
                  <a:solidFill>
                    <a:schemeClr val="accent1"/>
                  </a:solidFill>
                  <a:latin typeface="Trebuchet MS"/>
                  <a:cs typeface="Trebuchet MS"/>
                </a:rPr>
                <a:t>CONFIDENTIAL</a:t>
              </a:r>
            </a:p>
          </p:txBody>
        </p:sp>
        <p:cxnSp>
          <p:nvCxnSpPr>
            <p:cNvPr id="34" name="Straight Connector 33"/>
            <p:cNvCxnSpPr/>
            <p:nvPr userDrawn="1"/>
          </p:nvCxnSpPr>
          <p:spPr>
            <a:xfrm>
              <a:off x="813249" y="6576687"/>
              <a:ext cx="0" cy="164592"/>
            </a:xfrm>
            <a:prstGeom prst="line">
              <a:avLst/>
            </a:prstGeom>
            <a:ln w="3175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 descr="logo_footer.png"/>
            <p:cNvPicPr>
              <a:picLocks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224" y="6576304"/>
              <a:ext cx="476250" cy="17067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281115" y="6560479"/>
            <a:ext cx="1493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fld id="{C2C0EDAD-27A0-9447-9004-E733B36B95C3}" type="slidenum">
              <a:rPr lang="en-US" sz="750" smtClean="0">
                <a:solidFill>
                  <a:srgbClr val="CCCCCC"/>
                </a:solidFill>
                <a:cs typeface="Trebuchet MS"/>
              </a:rPr>
              <a:pPr algn="r" defTabSz="685800"/>
              <a:t>‹#›</a:t>
            </a:fld>
            <a:endParaRPr lang="en-US" sz="750" dirty="0">
              <a:solidFill>
                <a:srgbClr val="CCCCCC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39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4" r:id="rId16"/>
  </p:sldLayoutIdLst>
  <p:hf sldNum="0" hdr="0" dt="0"/>
  <p:txStyles>
    <p:titleStyle>
      <a:lvl1pPr algn="l" defTabSz="342900" rtl="0" eaLnBrk="1" latinLnBrk="0" hangingPunct="1">
        <a:spcBef>
          <a:spcPct val="0"/>
        </a:spcBef>
        <a:buNone/>
        <a:defRPr sz="195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35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975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25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475308"/>
            <a:ext cx="9155206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32224" y="6576304"/>
            <a:ext cx="2964815" cy="170675"/>
            <a:chOff x="232224" y="6576304"/>
            <a:chExt cx="2964815" cy="170675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880559" y="6578194"/>
              <a:ext cx="2316480" cy="16158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sz="600" b="0" i="0" kern="0" spc="15" dirty="0">
                  <a:solidFill>
                    <a:schemeClr val="accent1"/>
                  </a:solidFill>
                  <a:latin typeface="Trebuchet MS"/>
                  <a:cs typeface="Trebuchet MS"/>
                </a:rPr>
                <a:t>CONFIDENTIAL</a:t>
              </a: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>
              <a:off x="813249" y="6576687"/>
              <a:ext cx="0" cy="164592"/>
            </a:xfrm>
            <a:prstGeom prst="line">
              <a:avLst/>
            </a:prstGeom>
            <a:ln w="3175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logo_footer.png"/>
            <p:cNvPicPr>
              <a:picLocks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224" y="6576304"/>
              <a:ext cx="476250" cy="17067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281115" y="6560479"/>
            <a:ext cx="1493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fld id="{C2C0EDAD-27A0-9447-9004-E733B36B95C3}" type="slidenum">
              <a:rPr lang="en-US" sz="750" smtClean="0">
                <a:solidFill>
                  <a:srgbClr val="CCCCCC"/>
                </a:solidFill>
                <a:cs typeface="Trebuchet MS"/>
              </a:rPr>
              <a:pPr algn="r" defTabSz="685800"/>
              <a:t>‹#›</a:t>
            </a:fld>
            <a:endParaRPr lang="en-US" sz="750" dirty="0">
              <a:solidFill>
                <a:srgbClr val="CCCCCC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8703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3" r:id="rId16"/>
  </p:sldLayoutIdLst>
  <p:hf sldNum="0" hdr="0" dt="0"/>
  <p:txStyles>
    <p:titleStyle>
      <a:lvl1pPr algn="l" defTabSz="342900" rtl="0" eaLnBrk="1" latinLnBrk="0" hangingPunct="1">
        <a:spcBef>
          <a:spcPct val="0"/>
        </a:spcBef>
        <a:buNone/>
        <a:defRPr sz="195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35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975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25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475308"/>
            <a:ext cx="9155206" cy="3976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32224" y="6576304"/>
            <a:ext cx="2964815" cy="170675"/>
            <a:chOff x="232224" y="6576304"/>
            <a:chExt cx="2964815" cy="170675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880559" y="6578194"/>
              <a:ext cx="2316480" cy="16158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sz="600" b="0" i="0" kern="0" spc="15" dirty="0">
                  <a:solidFill>
                    <a:schemeClr val="accent1"/>
                  </a:solidFill>
                  <a:latin typeface="Trebuchet MS"/>
                  <a:cs typeface="Trebuchet MS"/>
                </a:rPr>
                <a:t>CONFIDENTIAL</a:t>
              </a:r>
            </a:p>
          </p:txBody>
        </p:sp>
        <p:cxnSp>
          <p:nvCxnSpPr>
            <p:cNvPr id="14" name="Straight Connector 13"/>
            <p:cNvCxnSpPr/>
            <p:nvPr userDrawn="1"/>
          </p:nvCxnSpPr>
          <p:spPr>
            <a:xfrm>
              <a:off x="813249" y="6576687"/>
              <a:ext cx="0" cy="164592"/>
            </a:xfrm>
            <a:prstGeom prst="line">
              <a:avLst/>
            </a:prstGeom>
            <a:ln w="3175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 descr="logo_footer.png"/>
            <p:cNvPicPr>
              <a:picLocks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224" y="6576304"/>
              <a:ext cx="476250" cy="170675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281115" y="6560479"/>
            <a:ext cx="1493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fld id="{C2C0EDAD-27A0-9447-9004-E733B36B95C3}" type="slidenum">
              <a:rPr lang="en-US" sz="750" smtClean="0">
                <a:solidFill>
                  <a:srgbClr val="CCCCCC"/>
                </a:solidFill>
                <a:cs typeface="Trebuchet MS"/>
              </a:rPr>
              <a:pPr algn="r" defTabSz="685800"/>
              <a:t>‹#›</a:t>
            </a:fld>
            <a:endParaRPr lang="en-US" sz="750" dirty="0">
              <a:solidFill>
                <a:srgbClr val="CCCCCC"/>
              </a:solidFill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76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</p:sldLayoutIdLst>
  <p:hf sldNum="0" hdr="0" dt="0"/>
  <p:txStyles>
    <p:titleStyle>
      <a:lvl1pPr algn="l" defTabSz="342900" rtl="0" eaLnBrk="1" latinLnBrk="0" hangingPunct="1">
        <a:spcBef>
          <a:spcPct val="0"/>
        </a:spcBef>
        <a:buNone/>
        <a:defRPr sz="195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35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975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25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9"/>
            <a:ext cx="1493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fld id="{C2C0EDAD-27A0-9447-9004-E733B36B95C3}" type="slidenum">
              <a:rPr lang="en-US" sz="750" smtClean="0">
                <a:solidFill>
                  <a:srgbClr val="CCCCCC"/>
                </a:solidFill>
                <a:cs typeface="Trebuchet MS"/>
              </a:rPr>
              <a:pPr algn="r" defTabSz="685800"/>
              <a:t>‹#›</a:t>
            </a:fld>
            <a:endParaRPr lang="en-US" sz="750" dirty="0">
              <a:solidFill>
                <a:srgbClr val="CCCCCC"/>
              </a:solidFill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10" y="6564320"/>
            <a:ext cx="23164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kern="0" spc="15" dirty="0">
                <a:solidFill>
                  <a:srgbClr val="CCCCCC"/>
                </a:solidFill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5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0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1" r:id="rId16"/>
  </p:sldLayoutIdLst>
  <p:hf sldNum="0" hdr="0" dt="0"/>
  <p:txStyles>
    <p:titleStyle>
      <a:lvl1pPr algn="l" defTabSz="342900" rtl="0" eaLnBrk="1" latinLnBrk="0" hangingPunct="1">
        <a:spcBef>
          <a:spcPct val="0"/>
        </a:spcBef>
        <a:buNone/>
        <a:defRPr sz="195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35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975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25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9"/>
            <a:ext cx="149352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/>
            <a:fld id="{C2C0EDAD-27A0-9447-9004-E733B36B95C3}" type="slidenum">
              <a:rPr lang="en-US" sz="750" smtClean="0">
                <a:solidFill>
                  <a:srgbClr val="CCCCCC"/>
                </a:solidFill>
                <a:cs typeface="Trebuchet MS"/>
              </a:rPr>
              <a:pPr algn="r" defTabSz="685800"/>
              <a:t>‹#›</a:t>
            </a:fld>
            <a:endParaRPr lang="en-US" sz="750" dirty="0">
              <a:solidFill>
                <a:srgbClr val="CCCCCC"/>
              </a:solidFill>
              <a:cs typeface="Trebuchet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10" y="6564320"/>
            <a:ext cx="23164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600" kern="0" spc="15" dirty="0">
                <a:solidFill>
                  <a:srgbClr val="CCCCCC"/>
                </a:solidFill>
                <a:cs typeface="Trebuchet MS"/>
              </a:rPr>
              <a:t>CONFIDENTIAL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5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1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</p:sldLayoutIdLst>
  <p:hf sldNum="0" hdr="0" dt="0"/>
  <p:txStyles>
    <p:titleStyle>
      <a:lvl1pPr algn="l" defTabSz="342900" rtl="0" eaLnBrk="1" latinLnBrk="0" hangingPunct="1">
        <a:spcBef>
          <a:spcPct val="0"/>
        </a:spcBef>
        <a:buNone/>
        <a:defRPr sz="195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35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975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25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freecodecamp.org/node-js-streams-everything-you-need-to-know-c9141306be93" TargetMode="External"/><Relationship Id="rId3" Type="http://schemas.openxmlformats.org/officeDocument/2006/relationships/hyperlink" Target="https://nodejs.org/api/buffer.html" TargetMode="External"/><Relationship Id="rId7" Type="http://schemas.openxmlformats.org/officeDocument/2006/relationships/hyperlink" Target="https://www.joelonsoftware.com/2003/10/08/the-absolute-minimum-every-software-developer-absolutely-positively-must-know-about-unicode-and-character-sets-no-excuses/" TargetMode="External"/><Relationship Id="rId2" Type="http://schemas.openxmlformats.org/officeDocument/2006/relationships/hyperlink" Target="https://nodejs.org/api/fs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dejs.org/api/cluster.html" TargetMode="External"/><Relationship Id="rId5" Type="http://schemas.openxmlformats.org/officeDocument/2006/relationships/hyperlink" Target="https://nodejs.org/api/child_process.html" TargetMode="External"/><Relationship Id="rId10" Type="http://schemas.openxmlformats.org/officeDocument/2006/relationships/hyperlink" Target="https://medium.freecodecamp.org/scaling-node-js-applications-8492bd8afadc" TargetMode="External"/><Relationship Id="rId4" Type="http://schemas.openxmlformats.org/officeDocument/2006/relationships/hyperlink" Target="https://nodejs.org/api/stream.html" TargetMode="External"/><Relationship Id="rId9" Type="http://schemas.openxmlformats.org/officeDocument/2006/relationships/hyperlink" Target="https://medium.freecodecamp.org/node-js-child-processes-everything-you-need-to-know-e69498fe970a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C7A708-8CD0-704D-96F2-8453FEB5BF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NODE.JS </a:t>
            </a:r>
          </a:p>
          <a:p>
            <a:r>
              <a:rPr lang="en-US" dirty="0"/>
              <a:t>GLOBAL MENOTING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6CEAD-5CD8-1F47-A8F3-518AF85C82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FILESYSTEM AND STREAMS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451D8-5F49-8242-B916-B7FF46747374}"/>
              </a:ext>
            </a:extLst>
          </p:cNvPr>
          <p:cNvSpPr txBox="1"/>
          <p:nvPr/>
        </p:nvSpPr>
        <p:spPr>
          <a:xfrm>
            <a:off x="627880" y="5648446"/>
            <a:ext cx="1608838" cy="394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2FC2D9"/>
                </a:solidFill>
                <a:latin typeface="Trebuchet MS"/>
                <a:cs typeface="Trebuchet MS"/>
              </a:rPr>
              <a:t>January, 2019</a:t>
            </a:r>
          </a:p>
        </p:txBody>
      </p:sp>
    </p:spTree>
    <p:extLst>
      <p:ext uri="{BB962C8B-B14F-4D97-AF65-F5344CB8AC3E}">
        <p14:creationId xmlns:p14="http://schemas.microsoft.com/office/powerpoint/2010/main" val="342143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B31D1-B1EA-1F4F-A24B-64906F7B6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799" y="1162434"/>
            <a:ext cx="7371023" cy="5022466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0BCCE-57A3-0C4D-BCB9-1DD2A593B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WATCHIN FILE CHANGES (EXAMPLE)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8DA9D-35DD-694A-88FE-595FCA958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2844800"/>
            <a:ext cx="4201644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0315D-61AD-5542-A24E-AB7AB2B7C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 STREAM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11F1BCB-00CB-4149-82A4-884CB775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2" y="1648361"/>
            <a:ext cx="8135455" cy="624939"/>
          </a:xfrm>
        </p:spPr>
        <p:txBody>
          <a:bodyPr>
            <a:normAutofit/>
          </a:bodyPr>
          <a:lstStyle/>
          <a:p>
            <a:r>
              <a:rPr lang="en-US" dirty="0"/>
              <a:t>Abstract interface for working with streaming data in Node.js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D3CBD-FE84-954E-9029-3248804340BF}"/>
              </a:ext>
            </a:extLst>
          </p:cNvPr>
          <p:cNvSpPr txBox="1"/>
          <p:nvPr/>
        </p:nvSpPr>
        <p:spPr>
          <a:xfrm>
            <a:off x="360363" y="1186696"/>
            <a:ext cx="813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What: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D56DDA6-7215-C543-B816-7C636D7CCB31}"/>
              </a:ext>
            </a:extLst>
          </p:cNvPr>
          <p:cNvSpPr txBox="1">
            <a:spLocks/>
          </p:cNvSpPr>
          <p:nvPr/>
        </p:nvSpPr>
        <p:spPr>
          <a:xfrm>
            <a:off x="360361" y="2734965"/>
            <a:ext cx="8135455" cy="732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easily build objects that implement the stream interface and represent flowing data from any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54433-544B-1C4E-AB1A-BFC0A54C3EB9}"/>
              </a:ext>
            </a:extLst>
          </p:cNvPr>
          <p:cNvSpPr txBox="1"/>
          <p:nvPr/>
        </p:nvSpPr>
        <p:spPr>
          <a:xfrm>
            <a:off x="360362" y="2273300"/>
            <a:ext cx="813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Why: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D22F74F-550E-9047-9ECF-99501A66A87B}"/>
              </a:ext>
            </a:extLst>
          </p:cNvPr>
          <p:cNvSpPr txBox="1">
            <a:spLocks/>
          </p:cNvSpPr>
          <p:nvPr/>
        </p:nvSpPr>
        <p:spPr>
          <a:xfrm>
            <a:off x="360361" y="4159597"/>
            <a:ext cx="8326439" cy="2152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Readable – streams from which data can be read, e.g. </a:t>
            </a:r>
            <a:r>
              <a:rPr lang="en-US" dirty="0" err="1"/>
              <a:t>fs.createReadStream</a:t>
            </a:r>
            <a:endParaRPr lang="en-US" dirty="0"/>
          </a:p>
          <a:p>
            <a:r>
              <a:rPr lang="en-US" dirty="0"/>
              <a:t>Writable – streams to which data can be written, e.g. </a:t>
            </a:r>
            <a:r>
              <a:rPr lang="en-US" dirty="0" err="1"/>
              <a:t>fs.createWriteStream</a:t>
            </a:r>
            <a:endParaRPr lang="en-US" dirty="0"/>
          </a:p>
          <a:p>
            <a:r>
              <a:rPr lang="en-US" dirty="0"/>
              <a:t>Duplex – streams that are both Readable and </a:t>
            </a:r>
            <a:r>
              <a:rPr lang="en-US" dirty="0" err="1"/>
              <a:t>Witable</a:t>
            </a:r>
            <a:r>
              <a:rPr lang="en-US" dirty="0"/>
              <a:t>, e.g. </a:t>
            </a:r>
            <a:r>
              <a:rPr lang="en-US" dirty="0" err="1"/>
              <a:t>net.Socket</a:t>
            </a:r>
            <a:endParaRPr lang="en-US" dirty="0"/>
          </a:p>
          <a:p>
            <a:r>
              <a:rPr lang="en-US" dirty="0"/>
              <a:t>Transform – streams that can modify or transform the data, e.g. </a:t>
            </a:r>
            <a:r>
              <a:rPr lang="en-US" dirty="0" err="1"/>
              <a:t>zlib.createDeflate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F8024-4A76-1D4C-A876-24E2035A45E4}"/>
              </a:ext>
            </a:extLst>
          </p:cNvPr>
          <p:cNvSpPr txBox="1"/>
          <p:nvPr/>
        </p:nvSpPr>
        <p:spPr>
          <a:xfrm>
            <a:off x="360362" y="3697932"/>
            <a:ext cx="813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Types:</a:t>
            </a:r>
          </a:p>
        </p:txBody>
      </p:sp>
    </p:spTree>
    <p:extLst>
      <p:ext uri="{BB962C8B-B14F-4D97-AF65-F5344CB8AC3E}">
        <p14:creationId xmlns:p14="http://schemas.microsoft.com/office/powerpoint/2010/main" val="648134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1B416-8D45-9F48-82BD-AE9E179211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READABLE STREAM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7C77F87-CC76-A647-8A49-B14616FA7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2" y="1648361"/>
            <a:ext cx="4549263" cy="2163984"/>
          </a:xfrm>
        </p:spPr>
        <p:txBody>
          <a:bodyPr>
            <a:normAutofit/>
          </a:bodyPr>
          <a:lstStyle/>
          <a:p>
            <a:r>
              <a:rPr lang="en-US" dirty="0"/>
              <a:t>‘readable’ – when stream ready for reading from his internal buffer</a:t>
            </a:r>
          </a:p>
          <a:p>
            <a:r>
              <a:rPr lang="en-US" dirty="0"/>
              <a:t>‘error’ – emits when an error occurs</a:t>
            </a:r>
          </a:p>
          <a:p>
            <a:r>
              <a:rPr lang="en-US" dirty="0"/>
              <a:t>‘end’ – when achieved end of source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630F8-CBAD-854B-9C6C-13A2988CC8F1}"/>
              </a:ext>
            </a:extLst>
          </p:cNvPr>
          <p:cNvSpPr txBox="1"/>
          <p:nvPr/>
        </p:nvSpPr>
        <p:spPr>
          <a:xfrm>
            <a:off x="360363" y="1186696"/>
            <a:ext cx="4549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Events: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6EC2085-84B8-1247-B6B7-55B6E78238A7}"/>
              </a:ext>
            </a:extLst>
          </p:cNvPr>
          <p:cNvSpPr txBox="1">
            <a:spLocks/>
          </p:cNvSpPr>
          <p:nvPr/>
        </p:nvSpPr>
        <p:spPr>
          <a:xfrm>
            <a:off x="360360" y="4398737"/>
            <a:ext cx="4549264" cy="13031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read() – read chunk of data from internal buffer of stream</a:t>
            </a:r>
          </a:p>
          <a:p>
            <a:r>
              <a:rPr lang="en-US" dirty="0"/>
              <a:t>read(N) – read chunk of data with N bytes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A6E2E-669A-8C4A-80D3-4808F550EB98}"/>
              </a:ext>
            </a:extLst>
          </p:cNvPr>
          <p:cNvSpPr txBox="1"/>
          <p:nvPr/>
        </p:nvSpPr>
        <p:spPr>
          <a:xfrm>
            <a:off x="360361" y="3937072"/>
            <a:ext cx="4549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Methods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DDF332-C665-DA42-8508-520919FB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966" y="1125319"/>
            <a:ext cx="4460033" cy="38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8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7E42A-5DBF-CD4E-A115-A2031ED603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FILE STREAM IN PAUSE MODE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9DD6F-0CF1-AE4D-8E7F-6F3031973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4" y="1090320"/>
            <a:ext cx="6158203" cy="5201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8240BE-12A5-0344-A75A-5937E2E43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908" y="2444265"/>
            <a:ext cx="3055324" cy="2672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654C6B-F15B-284C-A3DA-5BAC3A83D333}"/>
              </a:ext>
            </a:extLst>
          </p:cNvPr>
          <p:cNvSpPr txBox="1"/>
          <p:nvPr/>
        </p:nvSpPr>
        <p:spPr>
          <a:xfrm>
            <a:off x="6512767" y="1103701"/>
            <a:ext cx="20504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File with 100k phrases </a:t>
            </a:r>
          </a:p>
          <a:p>
            <a:r>
              <a:rPr lang="en-US" sz="1400" dirty="0"/>
              <a:t>“Elon Musk launches rockets in space with tesla MS.” (50 </a:t>
            </a:r>
            <a:r>
              <a:rPr lang="en-US" sz="1400" dirty="0" err="1"/>
              <a:t>sym</a:t>
            </a:r>
            <a:r>
              <a:rPr lang="en-US" sz="1400" dirty="0"/>
              <a:t> length)</a:t>
            </a:r>
          </a:p>
        </p:txBody>
      </p:sp>
    </p:spTree>
    <p:extLst>
      <p:ext uri="{BB962C8B-B14F-4D97-AF65-F5344CB8AC3E}">
        <p14:creationId xmlns:p14="http://schemas.microsoft.com/office/powerpoint/2010/main" val="3857748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7D876-726A-5B45-A892-BDB89F8BE8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FILE STREAM IN PAUSE MODE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92EAF-D5AC-C84A-8D0B-18994547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3" y="1078950"/>
            <a:ext cx="6197597" cy="5173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F2E12-567D-4C43-9B36-6858FA3F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21" y="2444265"/>
            <a:ext cx="2758668" cy="27011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1BF60A-98A1-154E-9E42-359EACF48EB1}"/>
              </a:ext>
            </a:extLst>
          </p:cNvPr>
          <p:cNvSpPr txBox="1"/>
          <p:nvPr/>
        </p:nvSpPr>
        <p:spPr>
          <a:xfrm>
            <a:off x="6512767" y="1103701"/>
            <a:ext cx="20504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File with 100k phrases </a:t>
            </a:r>
          </a:p>
          <a:p>
            <a:r>
              <a:rPr lang="en-US" sz="1400" dirty="0"/>
              <a:t>“Elon Musk launches rockets in space with tesla MS.” (50 </a:t>
            </a:r>
            <a:r>
              <a:rPr lang="en-US" sz="1400" dirty="0" err="1"/>
              <a:t>sym</a:t>
            </a:r>
            <a:r>
              <a:rPr lang="en-US" sz="1400" dirty="0"/>
              <a:t> length)</a:t>
            </a:r>
          </a:p>
        </p:txBody>
      </p:sp>
    </p:spTree>
    <p:extLst>
      <p:ext uri="{BB962C8B-B14F-4D97-AF65-F5344CB8AC3E}">
        <p14:creationId xmlns:p14="http://schemas.microsoft.com/office/powerpoint/2010/main" val="2635564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0AED8-C375-D14A-9C1C-A891BA6885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READABLE STREAM MODES: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631EEB1-F2E7-A34F-9357-3E2775BA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2" y="1648361"/>
            <a:ext cx="8135455" cy="1374757"/>
          </a:xfrm>
        </p:spPr>
        <p:txBody>
          <a:bodyPr>
            <a:normAutofit/>
          </a:bodyPr>
          <a:lstStyle/>
          <a:p>
            <a:r>
              <a:rPr lang="en-US" dirty="0"/>
              <a:t>By calling the </a:t>
            </a:r>
            <a:r>
              <a:rPr lang="en-US" dirty="0" err="1"/>
              <a:t>stream.pause</a:t>
            </a:r>
            <a:r>
              <a:rPr lang="en-US" dirty="0"/>
              <a:t>() </a:t>
            </a:r>
            <a:r>
              <a:rPr lang="en-US" dirty="0" err="1"/>
              <a:t>mehod</a:t>
            </a:r>
            <a:endParaRPr lang="en-US" dirty="0"/>
          </a:p>
          <a:p>
            <a:r>
              <a:rPr lang="en-US" dirty="0"/>
              <a:t>By removing any ‘data’ event handlers and all pipe destinations by calling  the </a:t>
            </a:r>
            <a:r>
              <a:rPr lang="en-US" dirty="0" err="1"/>
              <a:t>stream.unpipe</a:t>
            </a:r>
            <a:r>
              <a:rPr lang="en-US" dirty="0"/>
              <a:t>() method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7A761-26A4-6B4D-964F-AF08A719CA61}"/>
              </a:ext>
            </a:extLst>
          </p:cNvPr>
          <p:cNvSpPr txBox="1"/>
          <p:nvPr/>
        </p:nvSpPr>
        <p:spPr>
          <a:xfrm>
            <a:off x="360363" y="1186696"/>
            <a:ext cx="813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Pause (by default):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89E3098-3ABC-F142-AB50-514723D1DCE1}"/>
              </a:ext>
            </a:extLst>
          </p:cNvPr>
          <p:cNvSpPr txBox="1">
            <a:spLocks/>
          </p:cNvSpPr>
          <p:nvPr/>
        </p:nvSpPr>
        <p:spPr>
          <a:xfrm>
            <a:off x="360361" y="3484783"/>
            <a:ext cx="8135455" cy="1374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Adding a ‘data’ event handler</a:t>
            </a:r>
          </a:p>
          <a:p>
            <a:r>
              <a:rPr lang="en-US" dirty="0"/>
              <a:t>Calling the </a:t>
            </a:r>
            <a:r>
              <a:rPr lang="en-US" dirty="0" err="1"/>
              <a:t>stream.resume</a:t>
            </a:r>
            <a:r>
              <a:rPr lang="en-US" dirty="0"/>
              <a:t>() method</a:t>
            </a:r>
          </a:p>
          <a:p>
            <a:r>
              <a:rPr lang="en-US" dirty="0"/>
              <a:t>Calling the </a:t>
            </a:r>
            <a:r>
              <a:rPr lang="en-US" dirty="0" err="1"/>
              <a:t>stream.pipe</a:t>
            </a:r>
            <a:r>
              <a:rPr lang="en-US" dirty="0"/>
              <a:t>() method to send the data to a Writable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AEFEB2-BE41-C14C-AF15-42D6D074AF51}"/>
              </a:ext>
            </a:extLst>
          </p:cNvPr>
          <p:cNvSpPr txBox="1"/>
          <p:nvPr/>
        </p:nvSpPr>
        <p:spPr>
          <a:xfrm>
            <a:off x="360360" y="3023118"/>
            <a:ext cx="813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Flow:</a:t>
            </a:r>
          </a:p>
        </p:txBody>
      </p:sp>
    </p:spTree>
    <p:extLst>
      <p:ext uri="{BB962C8B-B14F-4D97-AF65-F5344CB8AC3E}">
        <p14:creationId xmlns:p14="http://schemas.microsoft.com/office/powerpoint/2010/main" val="122498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96015-65EB-E14D-B5D3-D44107BFC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03" y="1185390"/>
            <a:ext cx="7591201" cy="499147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E824C-9133-C742-990C-16FEB1DFB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FILE STREAM IN FLOW MODE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E0E06-D005-914B-92F0-A3206A5E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30" y="2667052"/>
            <a:ext cx="2668556" cy="239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B8D94-AA11-4941-B776-74C40A0FE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WRITABLE STREAM BASIC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41B08CF7-B947-9D44-A71F-2A476DBA1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648360"/>
            <a:ext cx="4883442" cy="2400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'drain’ – when internal buffer is ready to get new data by write() method</a:t>
            </a:r>
          </a:p>
          <a:p>
            <a:r>
              <a:rPr lang="en-US" dirty="0"/>
              <a:t>‘error’ – emits when an error occurs</a:t>
            </a:r>
          </a:p>
          <a:p>
            <a:r>
              <a:rPr lang="en-US" dirty="0"/>
              <a:t>‘finish’ - when end() called after all data from internal buffer where written</a:t>
            </a:r>
          </a:p>
          <a:p>
            <a:r>
              <a:rPr lang="en-US" dirty="0"/>
              <a:t>‘pipe/</a:t>
            </a:r>
            <a:r>
              <a:rPr lang="en-US" dirty="0" err="1"/>
              <a:t>unpipe</a:t>
            </a:r>
            <a:r>
              <a:rPr lang="en-US" dirty="0"/>
              <a:t>’ – when stream is piped/</a:t>
            </a:r>
            <a:r>
              <a:rPr lang="en-US" dirty="0" err="1"/>
              <a:t>unpiped</a:t>
            </a:r>
            <a:r>
              <a:rPr lang="en-US" dirty="0"/>
              <a:t> to readable 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78A85-FC59-964A-A0F0-B141E8E8ED6F}"/>
              </a:ext>
            </a:extLst>
          </p:cNvPr>
          <p:cNvSpPr txBox="1"/>
          <p:nvPr/>
        </p:nvSpPr>
        <p:spPr>
          <a:xfrm>
            <a:off x="360364" y="1186696"/>
            <a:ext cx="488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Events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6403CB7-0662-474E-8F8E-B67A80B66A0C}"/>
              </a:ext>
            </a:extLst>
          </p:cNvPr>
          <p:cNvSpPr txBox="1">
            <a:spLocks/>
          </p:cNvSpPr>
          <p:nvPr/>
        </p:nvSpPr>
        <p:spPr>
          <a:xfrm>
            <a:off x="360362" y="4764233"/>
            <a:ext cx="4883442" cy="13747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write() – write data to internal buffer of stream, return flag</a:t>
            </a:r>
          </a:p>
          <a:p>
            <a:r>
              <a:rPr lang="en-US" dirty="0"/>
              <a:t>end() – finish working with stream, can take last chunk of data to write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C8626-9948-0C45-97C1-1847289B866D}"/>
              </a:ext>
            </a:extLst>
          </p:cNvPr>
          <p:cNvSpPr txBox="1"/>
          <p:nvPr/>
        </p:nvSpPr>
        <p:spPr>
          <a:xfrm>
            <a:off x="360363" y="4302568"/>
            <a:ext cx="488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Methods: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21890-F8F5-464B-A8F4-283124B2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42" y="1084582"/>
            <a:ext cx="3984158" cy="449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2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45C3C-6486-FF42-B691-4201B59B9D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FILE STREAM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39927-95C0-E247-A610-439AFB80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82" y="1112675"/>
            <a:ext cx="5895989" cy="5209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29B452-7D69-EA44-8293-2B93C67F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70" y="3020645"/>
            <a:ext cx="3023118" cy="28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4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A9FBE-AECA-9F4E-8D89-963CEE83BE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REQUEST/RESPONSE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3AC4E46-B630-6E47-B4C8-ADF04281D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0" y="5200824"/>
            <a:ext cx="4883442" cy="1374758"/>
          </a:xfrm>
        </p:spPr>
        <p:txBody>
          <a:bodyPr>
            <a:normAutofit/>
          </a:bodyPr>
          <a:lstStyle/>
          <a:p>
            <a:r>
              <a:rPr lang="en-US" dirty="0"/>
              <a:t>Instance of class </a:t>
            </a:r>
            <a:r>
              <a:rPr lang="en-US" b="1" dirty="0" err="1"/>
              <a:t>http.IncomingMessage</a:t>
            </a:r>
            <a:endParaRPr lang="en-US" b="1" dirty="0"/>
          </a:p>
          <a:p>
            <a:r>
              <a:rPr lang="en-US" dirty="0"/>
              <a:t>Implements </a:t>
            </a:r>
            <a:r>
              <a:rPr lang="en-US" b="1" dirty="0"/>
              <a:t>Stream </a:t>
            </a:r>
            <a:r>
              <a:rPr lang="en-US" dirty="0"/>
              <a:t>with type Readable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DF75C-D964-9C4F-9633-A919C4EF6D2E}"/>
              </a:ext>
            </a:extLst>
          </p:cNvPr>
          <p:cNvSpPr txBox="1"/>
          <p:nvPr/>
        </p:nvSpPr>
        <p:spPr>
          <a:xfrm>
            <a:off x="360361" y="4739159"/>
            <a:ext cx="488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Request: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5E08368-E52E-CC46-9A8F-9EDED968AA72}"/>
              </a:ext>
            </a:extLst>
          </p:cNvPr>
          <p:cNvSpPr txBox="1">
            <a:spLocks/>
          </p:cNvSpPr>
          <p:nvPr/>
        </p:nvSpPr>
        <p:spPr>
          <a:xfrm>
            <a:off x="4707890" y="5174066"/>
            <a:ext cx="4883442" cy="1374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Instance of class </a:t>
            </a:r>
            <a:r>
              <a:rPr lang="en-US" b="1" dirty="0" err="1"/>
              <a:t>http.ServerResponse</a:t>
            </a:r>
            <a:endParaRPr lang="en-US" b="1" dirty="0"/>
          </a:p>
          <a:p>
            <a:r>
              <a:rPr lang="en-US" dirty="0"/>
              <a:t>Implements </a:t>
            </a:r>
            <a:r>
              <a:rPr lang="en-US" b="1" dirty="0"/>
              <a:t>Stream </a:t>
            </a:r>
            <a:r>
              <a:rPr lang="en-US" dirty="0"/>
              <a:t>with type Readable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C16E7-9CCC-A14E-AF76-2B236EED756A}"/>
              </a:ext>
            </a:extLst>
          </p:cNvPr>
          <p:cNvSpPr txBox="1"/>
          <p:nvPr/>
        </p:nvSpPr>
        <p:spPr>
          <a:xfrm>
            <a:off x="4707891" y="4712401"/>
            <a:ext cx="488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Response: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47652E-B338-2A47-B215-663B2FB0F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59" y="1225348"/>
            <a:ext cx="6081563" cy="29984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88F05-7D4D-1849-89F4-65BFFF53C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16" y="1367595"/>
            <a:ext cx="2768854" cy="614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6B257-FDEE-B742-88BC-35C4444D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0" y="3302633"/>
            <a:ext cx="2974530" cy="7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12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B06EBB-B229-2F4C-A87C-D90EC5CF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FS module</a:t>
            </a:r>
          </a:p>
          <a:p>
            <a:r>
              <a:rPr lang="en-US" dirty="0"/>
              <a:t>Working with files</a:t>
            </a:r>
          </a:p>
          <a:p>
            <a:r>
              <a:rPr lang="en-US" dirty="0"/>
              <a:t>Streams</a:t>
            </a:r>
          </a:p>
          <a:p>
            <a:r>
              <a:rPr lang="en-US" dirty="0"/>
              <a:t>Readable and writable streams</a:t>
            </a:r>
          </a:p>
          <a:p>
            <a:r>
              <a:rPr lang="en-US" dirty="0"/>
              <a:t>Child process module</a:t>
            </a:r>
          </a:p>
          <a:p>
            <a:r>
              <a:rPr lang="en-US" dirty="0"/>
              <a:t>Cluster module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678B5-E22F-844A-A120-6A9440283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1348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8B1210-17F7-B74B-976B-FAAE3B138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4" y="932688"/>
            <a:ext cx="8329612" cy="22529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Connects writable stream to readable stream</a:t>
            </a:r>
          </a:p>
          <a:p>
            <a:r>
              <a:rPr lang="en-US" dirty="0"/>
              <a:t>Automatically transfers read data to writable stream</a:t>
            </a:r>
          </a:p>
          <a:p>
            <a:r>
              <a:rPr lang="en-US" dirty="0"/>
              <a:t>Automatically manages things like handling errors, end-of-files, cases when one stream is slower or faster than the other</a:t>
            </a:r>
          </a:p>
          <a:p>
            <a:r>
              <a:rPr lang="en-US" dirty="0"/>
              <a:t>Not recommended to mix with manual event handling (always choose: handle events or create pipe)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CE2CD-27F1-0F47-82D7-373D1CFA0B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PIPE/UNPIPE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F7C6D-6119-B74E-B161-663808EB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3494994"/>
            <a:ext cx="4227761" cy="1327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96148-B3FF-FD48-9A43-FB8D3490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230" y="5810117"/>
            <a:ext cx="5347450" cy="3023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AE0A64-9E53-9843-BD8A-CB3642BAE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955" y="3494994"/>
            <a:ext cx="4349699" cy="2005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E47DA-C209-BD4B-A73B-CABC93CBF138}"/>
              </a:ext>
            </a:extLst>
          </p:cNvPr>
          <p:cNvSpPr txBox="1"/>
          <p:nvPr/>
        </p:nvSpPr>
        <p:spPr>
          <a:xfrm>
            <a:off x="1961230" y="3057987"/>
            <a:ext cx="159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</a:rPr>
              <a:t>Pipe method: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BA167-AAAF-5B4C-ACFF-A72E47A3643C}"/>
              </a:ext>
            </a:extLst>
          </p:cNvPr>
          <p:cNvSpPr txBox="1"/>
          <p:nvPr/>
        </p:nvSpPr>
        <p:spPr>
          <a:xfrm>
            <a:off x="5108398" y="3077806"/>
            <a:ext cx="377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</a:rPr>
              <a:t>Simplified event-equivalent method: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A438661-A119-B14D-B675-43BBEC71E59E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302391" y="4041342"/>
            <a:ext cx="488292" cy="20509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37E4A-D2FC-1741-9375-E0DDCC68CB9F}"/>
              </a:ext>
            </a:extLst>
          </p:cNvPr>
          <p:cNvSpPr txBox="1"/>
          <p:nvPr/>
        </p:nvSpPr>
        <p:spPr>
          <a:xfrm>
            <a:off x="2654916" y="4844501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simplified</a:t>
            </a:r>
          </a:p>
        </p:txBody>
      </p:sp>
    </p:spTree>
    <p:extLst>
      <p:ext uri="{BB962C8B-B14F-4D97-AF65-F5344CB8AC3E}">
        <p14:creationId xmlns:p14="http://schemas.microsoft.com/office/powerpoint/2010/main" val="1847945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A3BFE-A497-7547-9E6A-2616594C1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CHILD PROCESS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AB941-1AFB-844A-99BA-EC2A94AE4873}"/>
              </a:ext>
            </a:extLst>
          </p:cNvPr>
          <p:cNvSpPr txBox="1"/>
          <p:nvPr/>
        </p:nvSpPr>
        <p:spPr>
          <a:xfrm>
            <a:off x="408780" y="1140552"/>
            <a:ext cx="832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</a:rPr>
              <a:t>‘</a:t>
            </a:r>
            <a:r>
              <a:rPr lang="en-US" sz="2000" b="1" dirty="0" err="1">
                <a:solidFill>
                  <a:srgbClr val="666666"/>
                </a:solidFill>
              </a:rPr>
              <a:t>child_process</a:t>
            </a:r>
            <a:r>
              <a:rPr lang="en-US" sz="2000" b="1" dirty="0">
                <a:solidFill>
                  <a:srgbClr val="666666"/>
                </a:solidFill>
              </a:rPr>
              <a:t>’ module for creating new process on OS and managing them.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CE76BDA-F596-9642-AB0C-EC94AF3A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77" y="2252568"/>
            <a:ext cx="8135455" cy="2262829"/>
          </a:xfrm>
        </p:spPr>
        <p:txBody>
          <a:bodyPr>
            <a:normAutofit fontScale="85000" lnSpcReduction="10000"/>
          </a:bodyPr>
          <a:lstStyle/>
          <a:p>
            <a:r>
              <a:rPr lang="en-US" sz="1600" dirty="0"/>
              <a:t>exec(command[, options][, callback]) – spawn a subshell and execute the command in that shell</a:t>
            </a:r>
          </a:p>
          <a:p>
            <a:r>
              <a:rPr lang="en-US" sz="1600" dirty="0" err="1"/>
              <a:t>execFile</a:t>
            </a:r>
            <a:r>
              <a:rPr lang="en-US" sz="1600" dirty="0"/>
              <a:t>(file[, </a:t>
            </a:r>
            <a:r>
              <a:rPr lang="en-US" sz="1600" dirty="0" err="1"/>
              <a:t>args</a:t>
            </a:r>
            <a:r>
              <a:rPr lang="en-US" sz="1600" dirty="0"/>
              <a:t>][, options][, callback]) – executes an external application</a:t>
            </a:r>
          </a:p>
          <a:p>
            <a:r>
              <a:rPr lang="en-US" sz="1600" dirty="0"/>
              <a:t>fork(</a:t>
            </a:r>
            <a:r>
              <a:rPr lang="en-US" sz="1600" dirty="0" err="1"/>
              <a:t>modulePath</a:t>
            </a:r>
            <a:r>
              <a:rPr lang="en-US" sz="1600" dirty="0"/>
              <a:t>[, </a:t>
            </a:r>
            <a:r>
              <a:rPr lang="en-US" sz="1600" dirty="0" err="1"/>
              <a:t>args</a:t>
            </a:r>
            <a:r>
              <a:rPr lang="en-US" sz="1600" dirty="0"/>
              <a:t>][, options]) - spawn new </a:t>
            </a:r>
            <a:r>
              <a:rPr lang="en-US" sz="1600" dirty="0" err="1"/>
              <a:t>Node.JS</a:t>
            </a:r>
            <a:r>
              <a:rPr lang="en-US" sz="1600" dirty="0"/>
              <a:t> instance with running module in it</a:t>
            </a:r>
          </a:p>
          <a:p>
            <a:r>
              <a:rPr lang="en-US" sz="1600" dirty="0"/>
              <a:t>spawn(command[, </a:t>
            </a:r>
            <a:r>
              <a:rPr lang="en-US" sz="1600" dirty="0" err="1"/>
              <a:t>args</a:t>
            </a:r>
            <a:r>
              <a:rPr lang="en-US" sz="1600" dirty="0"/>
              <a:t>][, options]) – spawn an external application in a new process and returns a stream for I/O</a:t>
            </a:r>
          </a:p>
          <a:p>
            <a:r>
              <a:rPr lang="en-US" sz="1600" dirty="0"/>
              <a:t>-//- synchronous analogs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4F5E9-8CC1-4141-B204-50696DE4BDA0}"/>
              </a:ext>
            </a:extLst>
          </p:cNvPr>
          <p:cNvSpPr txBox="1"/>
          <p:nvPr/>
        </p:nvSpPr>
        <p:spPr>
          <a:xfrm>
            <a:off x="408778" y="1748526"/>
            <a:ext cx="8135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</a:rPr>
              <a:t>Methods  (all returns </a:t>
            </a:r>
            <a:r>
              <a:rPr lang="en-US" sz="2000" b="1" dirty="0" err="1">
                <a:solidFill>
                  <a:srgbClr val="666666"/>
                </a:solidFill>
              </a:rPr>
              <a:t>ChildProcess</a:t>
            </a:r>
            <a:r>
              <a:rPr lang="en-US" sz="2000" b="1" dirty="0">
                <a:solidFill>
                  <a:srgbClr val="666666"/>
                </a:solidFill>
              </a:rPr>
              <a:t> instance):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D85FE7C-0310-EC40-822A-E72BA4D28748}"/>
              </a:ext>
            </a:extLst>
          </p:cNvPr>
          <p:cNvSpPr txBox="1">
            <a:spLocks/>
          </p:cNvSpPr>
          <p:nvPr/>
        </p:nvSpPr>
        <p:spPr>
          <a:xfrm>
            <a:off x="408778" y="5019439"/>
            <a:ext cx="8135455" cy="1374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Emits child process events (close, disconnect, error, exit, message)</a:t>
            </a:r>
          </a:p>
          <a:p>
            <a:r>
              <a:rPr lang="en-US" sz="1400" dirty="0"/>
              <a:t>Lets send signals to child process (send, disconnect, kill)</a:t>
            </a:r>
          </a:p>
          <a:p>
            <a:r>
              <a:rPr lang="en-US" sz="1400" dirty="0"/>
              <a:t>Contains readable and writable streams for transferring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3E2A81-A5CB-F647-9D46-8E7D6224EAC6}"/>
              </a:ext>
            </a:extLst>
          </p:cNvPr>
          <p:cNvSpPr txBox="1"/>
          <p:nvPr/>
        </p:nvSpPr>
        <p:spPr>
          <a:xfrm>
            <a:off x="408778" y="4619329"/>
            <a:ext cx="8135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</a:rPr>
              <a:t>Class </a:t>
            </a:r>
            <a:r>
              <a:rPr lang="en-US" sz="2000" b="1" dirty="0" err="1">
                <a:solidFill>
                  <a:srgbClr val="666666"/>
                </a:solidFill>
              </a:rPr>
              <a:t>ChildProcess</a:t>
            </a:r>
            <a:r>
              <a:rPr lang="en-US" sz="2000" b="1" dirty="0">
                <a:solidFill>
                  <a:srgbClr val="666666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19156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8CF0A-08D8-DB44-AE0E-818C413D3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94" y="1120788"/>
            <a:ext cx="8329612" cy="245998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1E27F-67DB-FD4C-9BAC-329CBA48F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CHILD PROCESS MODULE USAGE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48B80-99B7-4647-9B3B-7D4FF949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4" y="3768869"/>
            <a:ext cx="5870772" cy="23971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C8B99D-D0A6-AC4D-9776-C4581B645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461" y="3923908"/>
            <a:ext cx="2214345" cy="193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08DF7-7415-D845-A2F0-E838998A9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7455E-8A8B-E147-8CC4-F60C7A77D6A8}"/>
              </a:ext>
            </a:extLst>
          </p:cNvPr>
          <p:cNvSpPr txBox="1"/>
          <p:nvPr/>
        </p:nvSpPr>
        <p:spPr>
          <a:xfrm>
            <a:off x="408780" y="1140552"/>
            <a:ext cx="8326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</a:rPr>
              <a:t>“cluster” – module for horizontal scaling </a:t>
            </a:r>
            <a:r>
              <a:rPr lang="en-US" sz="2000" b="1" dirty="0" err="1">
                <a:solidFill>
                  <a:srgbClr val="666666"/>
                </a:solidFill>
              </a:rPr>
              <a:t>Node.JS</a:t>
            </a:r>
            <a:r>
              <a:rPr lang="en-US" sz="2000" b="1" dirty="0">
                <a:solidFill>
                  <a:srgbClr val="666666"/>
                </a:solidFill>
              </a:rPr>
              <a:t> application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602FFC6-6387-CE48-A693-C9848CBF4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77" y="2252569"/>
            <a:ext cx="8135455" cy="475884"/>
          </a:xfrm>
        </p:spPr>
        <p:txBody>
          <a:bodyPr>
            <a:normAutofit/>
          </a:bodyPr>
          <a:lstStyle/>
          <a:p>
            <a:r>
              <a:rPr lang="en-US" sz="1400" dirty="0"/>
              <a:t>fork() – spawn a new worker process, returns Worker instance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B8E0A-66BE-744A-AF73-B55551A8C37F}"/>
              </a:ext>
            </a:extLst>
          </p:cNvPr>
          <p:cNvSpPr txBox="1"/>
          <p:nvPr/>
        </p:nvSpPr>
        <p:spPr>
          <a:xfrm>
            <a:off x="408778" y="1748526"/>
            <a:ext cx="8135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</a:rPr>
              <a:t>Method: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07289F5-D747-8149-8211-31E0C4C033AE}"/>
              </a:ext>
            </a:extLst>
          </p:cNvPr>
          <p:cNvSpPr txBox="1">
            <a:spLocks/>
          </p:cNvSpPr>
          <p:nvPr/>
        </p:nvSpPr>
        <p:spPr>
          <a:xfrm>
            <a:off x="408777" y="3202418"/>
            <a:ext cx="8617236" cy="120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isMaster</a:t>
            </a:r>
            <a:r>
              <a:rPr lang="en-US" sz="1400" dirty="0"/>
              <a:t>/</a:t>
            </a:r>
            <a:r>
              <a:rPr lang="en-US" sz="1400" dirty="0" err="1"/>
              <a:t>isWorker</a:t>
            </a:r>
            <a:r>
              <a:rPr lang="en-US" sz="1400" dirty="0"/>
              <a:t> – is/isn’t current process master-process</a:t>
            </a:r>
          </a:p>
          <a:p>
            <a:r>
              <a:rPr lang="en-US" sz="1400" dirty="0"/>
              <a:t>worker – reference to the current worker object (not available in the master process)</a:t>
            </a:r>
          </a:p>
          <a:p>
            <a:r>
              <a:rPr lang="en-US" sz="1400" dirty="0"/>
              <a:t>workers – object with IDs as keys and workers as values (only available in maser process)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1F72C2-CEF3-B44C-A091-3283298025B9}"/>
              </a:ext>
            </a:extLst>
          </p:cNvPr>
          <p:cNvSpPr txBox="1"/>
          <p:nvPr/>
        </p:nvSpPr>
        <p:spPr>
          <a:xfrm>
            <a:off x="408778" y="2786849"/>
            <a:ext cx="8135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</a:rPr>
              <a:t>Properties: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52C5BA8-F4B4-DE40-B568-F2BAE4150EFC}"/>
              </a:ext>
            </a:extLst>
          </p:cNvPr>
          <p:cNvSpPr txBox="1">
            <a:spLocks/>
          </p:cNvSpPr>
          <p:nvPr/>
        </p:nvSpPr>
        <p:spPr>
          <a:xfrm>
            <a:off x="408776" y="5013641"/>
            <a:ext cx="8617236" cy="1357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wraps </a:t>
            </a:r>
            <a:r>
              <a:rPr lang="en-US" sz="1600" dirty="0" err="1"/>
              <a:t>ChildProcess</a:t>
            </a:r>
            <a:r>
              <a:rPr lang="en-US" sz="1600" dirty="0"/>
              <a:t> instance which was originally created by </a:t>
            </a:r>
            <a:r>
              <a:rPr lang="en-US" sz="1600" i="1" dirty="0" err="1"/>
              <a:t>child_process.fork</a:t>
            </a:r>
            <a:r>
              <a:rPr lang="en-US" sz="1600" i="1" dirty="0"/>
              <a:t>()</a:t>
            </a:r>
          </a:p>
          <a:p>
            <a:r>
              <a:rPr lang="en-US" sz="1600" dirty="0"/>
              <a:t>property “id” – unique id for worker, key in </a:t>
            </a:r>
            <a:r>
              <a:rPr lang="en-US" sz="1600" i="1" dirty="0" err="1"/>
              <a:t>cluster.workers</a:t>
            </a:r>
            <a:endParaRPr lang="en-US" sz="1600" i="1" dirty="0"/>
          </a:p>
          <a:p>
            <a:r>
              <a:rPr lang="en-US" sz="1600" dirty="0"/>
              <a:t>property “process” – </a:t>
            </a:r>
            <a:r>
              <a:rPr lang="en-US" sz="1600" dirty="0" err="1"/>
              <a:t>ChildProcess</a:t>
            </a:r>
            <a:r>
              <a:rPr lang="en-US" sz="1600" dirty="0"/>
              <a:t> instance</a:t>
            </a:r>
          </a:p>
          <a:p>
            <a:r>
              <a:rPr lang="en-US" sz="1600" dirty="0"/>
              <a:t>method “send()” – send a message to master (from worker) or to worker (from master)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F5CE4-AED6-B547-A483-AA3616AACB3C}"/>
              </a:ext>
            </a:extLst>
          </p:cNvPr>
          <p:cNvSpPr txBox="1"/>
          <p:nvPr/>
        </p:nvSpPr>
        <p:spPr>
          <a:xfrm>
            <a:off x="408777" y="4598073"/>
            <a:ext cx="8135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66666"/>
                </a:solidFill>
              </a:rPr>
              <a:t>Class Worker:</a:t>
            </a:r>
          </a:p>
        </p:txBody>
      </p:sp>
    </p:spTree>
    <p:extLst>
      <p:ext uri="{BB962C8B-B14F-4D97-AF65-F5344CB8AC3E}">
        <p14:creationId xmlns:p14="http://schemas.microsoft.com/office/powerpoint/2010/main" val="1507166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D034E-92B7-9544-AC77-156CB0505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 MODULE USAGE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F62BA-3EAB-B14A-B635-5AD228276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2" y="1423651"/>
            <a:ext cx="7663193" cy="4180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14FAA-20E0-EA49-BC37-DC278CC8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103" y="1867525"/>
            <a:ext cx="2928490" cy="1252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A4F11-60A9-0B4A-B664-0647DE30D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193" y="5307117"/>
            <a:ext cx="3200400" cy="914400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5A3B02A3-76CD-2040-A578-4835E8178553}"/>
              </a:ext>
            </a:extLst>
          </p:cNvPr>
          <p:cNvSpPr txBox="1"/>
          <p:nvPr/>
        </p:nvSpPr>
        <p:spPr>
          <a:xfrm>
            <a:off x="358116" y="5883113"/>
            <a:ext cx="5176684" cy="2122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0690" marR="5080" indent="-428625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464546"/>
                </a:solidFill>
                <a:latin typeface="Trebuchet MS"/>
                <a:cs typeface="Trebuchet MS"/>
              </a:rPr>
              <a:t>Cluster automatically recognizes </a:t>
            </a:r>
            <a:r>
              <a:rPr sz="1300" spc="-10" dirty="0">
                <a:solidFill>
                  <a:srgbClr val="464546"/>
                </a:solidFill>
                <a:latin typeface="Trebuchet MS"/>
                <a:cs typeface="Trebuchet MS"/>
              </a:rPr>
              <a:t>which  </a:t>
            </a:r>
            <a:r>
              <a:rPr sz="1300" spc="-5" dirty="0">
                <a:solidFill>
                  <a:srgbClr val="464546"/>
                </a:solidFill>
                <a:latin typeface="Trebuchet MS"/>
                <a:cs typeface="Trebuchet MS"/>
              </a:rPr>
              <a:t>worker isn’t </a:t>
            </a:r>
            <a:r>
              <a:rPr sz="1300" spc="-10" dirty="0">
                <a:solidFill>
                  <a:srgbClr val="464546"/>
                </a:solidFill>
                <a:latin typeface="Trebuchet MS"/>
                <a:cs typeface="Trebuchet MS"/>
              </a:rPr>
              <a:t>under high</a:t>
            </a:r>
            <a:r>
              <a:rPr sz="1300" spc="10" dirty="0">
                <a:solidFill>
                  <a:srgbClr val="464546"/>
                </a:solidFill>
                <a:latin typeface="Trebuchet MS"/>
                <a:cs typeface="Trebuchet MS"/>
              </a:rPr>
              <a:t> </a:t>
            </a:r>
            <a:r>
              <a:rPr sz="1300" spc="-5" dirty="0">
                <a:solidFill>
                  <a:srgbClr val="464546"/>
                </a:solidFill>
                <a:latin typeface="Trebuchet MS"/>
                <a:cs typeface="Trebuchet MS"/>
              </a:rPr>
              <a:t>load</a:t>
            </a:r>
            <a:endParaRPr sz="13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03574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179E4-008D-EA43-9AA4-65C7FCEF5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42240" indent="-129539">
              <a:lnSpc>
                <a:spcPct val="100000"/>
              </a:lnSpc>
              <a:spcBef>
                <a:spcPts val="105"/>
              </a:spcBef>
              <a:buClr>
                <a:srgbClr val="39C2D6"/>
              </a:buClr>
              <a:tabLst>
                <a:tab pos="142240" algn="l"/>
              </a:tabLst>
            </a:pP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Node.js official FS </a:t>
            </a:r>
            <a:r>
              <a:rPr lang="en-US" u="sng" spc="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module</a:t>
            </a:r>
            <a:r>
              <a:rPr lang="en-US" u="sng" spc="-100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dirty="0">
              <a:solidFill>
                <a:srgbClr val="0070C0"/>
              </a:solidFill>
              <a:latin typeface="Verdana"/>
              <a:cs typeface="Verdana"/>
            </a:endParaRPr>
          </a:p>
          <a:p>
            <a:pPr marL="142240" indent="-129539">
              <a:lnSpc>
                <a:spcPct val="100000"/>
              </a:lnSpc>
              <a:spcBef>
                <a:spcPts val="1030"/>
              </a:spcBef>
              <a:buClr>
                <a:srgbClr val="39C2D6"/>
              </a:buClr>
              <a:tabLst>
                <a:tab pos="142240" algn="l"/>
              </a:tabLst>
            </a:pP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Node.js official Buffer</a:t>
            </a:r>
            <a:r>
              <a:rPr lang="en-US" u="sng" spc="-90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dirty="0">
              <a:solidFill>
                <a:srgbClr val="0070C0"/>
              </a:solidFill>
              <a:latin typeface="Verdana"/>
              <a:cs typeface="Verdana"/>
            </a:endParaRPr>
          </a:p>
          <a:p>
            <a:pPr marL="142240" indent="-129539">
              <a:lnSpc>
                <a:spcPct val="100000"/>
              </a:lnSpc>
              <a:spcBef>
                <a:spcPts val="1045"/>
              </a:spcBef>
              <a:buClr>
                <a:srgbClr val="39C2D6"/>
              </a:buClr>
              <a:tabLst>
                <a:tab pos="142240" algn="l"/>
              </a:tabLst>
            </a:pP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Node.js official Streams</a:t>
            </a:r>
            <a:r>
              <a:rPr lang="en-US" u="sng" spc="-100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dirty="0">
              <a:solidFill>
                <a:srgbClr val="0070C0"/>
              </a:solidFill>
              <a:latin typeface="Verdana"/>
              <a:cs typeface="Verdana"/>
            </a:endParaRPr>
          </a:p>
          <a:p>
            <a:pPr marL="142240" indent="-129539">
              <a:lnSpc>
                <a:spcPct val="100000"/>
              </a:lnSpc>
              <a:spcBef>
                <a:spcPts val="1035"/>
              </a:spcBef>
              <a:buClr>
                <a:srgbClr val="39C2D6"/>
              </a:buClr>
              <a:tabLst>
                <a:tab pos="142240" algn="l"/>
              </a:tabLst>
            </a:pP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Node.js official Child Process</a:t>
            </a:r>
            <a:r>
              <a:rPr lang="en-US" u="sng" spc="-13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dirty="0">
              <a:solidFill>
                <a:srgbClr val="0070C0"/>
              </a:solidFill>
              <a:latin typeface="Verdana"/>
              <a:cs typeface="Verdana"/>
            </a:endParaRPr>
          </a:p>
          <a:p>
            <a:pPr marL="142240" indent="-129539">
              <a:lnSpc>
                <a:spcPct val="100000"/>
              </a:lnSpc>
              <a:spcBef>
                <a:spcPts val="1030"/>
              </a:spcBef>
              <a:buClr>
                <a:srgbClr val="39C2D6"/>
              </a:buClr>
              <a:tabLst>
                <a:tab pos="142240" algn="l"/>
              </a:tabLst>
            </a:pP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Node.js official Cluster</a:t>
            </a:r>
            <a:r>
              <a:rPr lang="en-US" u="sng" spc="-114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dirty="0">
              <a:solidFill>
                <a:srgbClr val="0070C0"/>
              </a:solidFill>
              <a:latin typeface="Verdana"/>
              <a:cs typeface="Verdana"/>
            </a:endParaRPr>
          </a:p>
          <a:p>
            <a:pPr marL="142240" marR="5080" indent="-129539">
              <a:spcBef>
                <a:spcPts val="710"/>
              </a:spcBef>
              <a:buClr>
                <a:srgbClr val="39C2D6"/>
              </a:buClr>
              <a:tabLst>
                <a:tab pos="142240" algn="l"/>
              </a:tabLst>
            </a:pP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Joel </a:t>
            </a:r>
            <a:r>
              <a:rPr lang="en-US" u="sng" spc="-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Spolsky «The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Absolute Minimum </a:t>
            </a:r>
            <a:r>
              <a:rPr lang="en-US" u="sng" spc="-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Every Software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 </a:t>
            </a:r>
            <a:r>
              <a:rPr lang="en-US" u="sng" spc="-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Absolutely, Positively Must  Know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Unicode and </a:t>
            </a:r>
            <a:r>
              <a:rPr lang="en-US" u="sng" spc="-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Character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Sets (No</a:t>
            </a:r>
            <a:r>
              <a:rPr lang="en-US" u="sng" spc="-100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spc="-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Excuses!)»</a:t>
            </a:r>
            <a:endParaRPr lang="en-US" dirty="0">
              <a:solidFill>
                <a:srgbClr val="0070C0"/>
              </a:solidFill>
              <a:latin typeface="Verdana"/>
              <a:cs typeface="Verdana"/>
            </a:endParaRPr>
          </a:p>
          <a:p>
            <a:pPr marL="142240" indent="-129539">
              <a:lnSpc>
                <a:spcPct val="100000"/>
              </a:lnSpc>
              <a:spcBef>
                <a:spcPts val="1035"/>
              </a:spcBef>
              <a:buClr>
                <a:srgbClr val="39C2D6"/>
              </a:buClr>
              <a:tabLst>
                <a:tab pos="142240" algn="l"/>
              </a:tabLst>
            </a:pP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Samer Buna </a:t>
            </a:r>
            <a:r>
              <a:rPr lang="en-US" u="sng" spc="-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«Node.js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Streams: Everything you need to</a:t>
            </a:r>
            <a:r>
              <a:rPr lang="en-US" u="sng" spc="-140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know»</a:t>
            </a:r>
            <a:endParaRPr lang="en-US" dirty="0">
              <a:solidFill>
                <a:srgbClr val="0070C0"/>
              </a:solidFill>
              <a:latin typeface="Verdana"/>
              <a:cs typeface="Verdana"/>
            </a:endParaRPr>
          </a:p>
          <a:p>
            <a:pPr marL="142240" indent="-129539">
              <a:lnSpc>
                <a:spcPct val="100000"/>
              </a:lnSpc>
              <a:spcBef>
                <a:spcPts val="1035"/>
              </a:spcBef>
              <a:buClr>
                <a:srgbClr val="39C2D6"/>
              </a:buClr>
              <a:tabLst>
                <a:tab pos="142240" algn="l"/>
              </a:tabLst>
            </a:pP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Samer Buna «Node.js Child Processes: </a:t>
            </a:r>
            <a:r>
              <a:rPr lang="en-US" u="sng" spc="-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Everything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 need </a:t>
            </a:r>
            <a:r>
              <a:rPr lang="en-US" u="sng" spc="-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US" u="sng" spc="-17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know»</a:t>
            </a:r>
            <a:endParaRPr lang="en-US" dirty="0">
              <a:solidFill>
                <a:srgbClr val="0070C0"/>
              </a:solidFill>
              <a:latin typeface="Verdana"/>
              <a:cs typeface="Verdana"/>
            </a:endParaRPr>
          </a:p>
          <a:p>
            <a:pPr marL="142240" indent="-129539">
              <a:lnSpc>
                <a:spcPct val="100000"/>
              </a:lnSpc>
              <a:spcBef>
                <a:spcPts val="1040"/>
              </a:spcBef>
              <a:buClr>
                <a:srgbClr val="39C2D6"/>
              </a:buClr>
              <a:tabLst>
                <a:tab pos="142240" algn="l"/>
              </a:tabLst>
            </a:pP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Samer Buna «Scaling Node.js</a:t>
            </a:r>
            <a:r>
              <a:rPr lang="en-US" u="sng" spc="-85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Verdana"/>
                <a:cs typeface="Verdan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Applications»</a:t>
            </a:r>
            <a:endParaRPr lang="en-US" dirty="0">
              <a:solidFill>
                <a:srgbClr val="0070C0"/>
              </a:solidFill>
              <a:latin typeface="Verdana"/>
              <a:cs typeface="Verdana"/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9004-413F-EF49-97F7-AABB1714AF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2018951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8106" y="3177158"/>
            <a:ext cx="42494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5" dirty="0">
                <a:solidFill>
                  <a:srgbClr val="FFFFFF"/>
                </a:solidFill>
                <a:latin typeface="Arial Black"/>
                <a:cs typeface="Arial Black"/>
              </a:rPr>
              <a:t>NODE.JS</a:t>
            </a:r>
            <a:r>
              <a:rPr sz="3400" spc="-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Arial Black"/>
                <a:cs typeface="Arial Black"/>
              </a:rPr>
              <a:t>GLOBAL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0" y="857250"/>
            <a:ext cx="0" cy="25327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5400">
              <a:spcBef>
                <a:spcPts val="55"/>
              </a:spcBef>
            </a:pPr>
            <a:fld id="{81D60167-4931-47E6-BA6A-407CBD079E47}" type="slidenum">
              <a:rPr dirty="0"/>
              <a:pPr marL="25400">
                <a:spcBef>
                  <a:spcPts val="55"/>
                </a:spcBef>
              </a:pPr>
              <a:t>26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0" y="857250"/>
            <a:ext cx="0" cy="111569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pc="5" dirty="0"/>
              <a:t>CONFIDENTIAL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9688" y="4650588"/>
            <a:ext cx="2989580" cy="86728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1100" spc="15" dirty="0">
                <a:solidFill>
                  <a:srgbClr val="FFFFFF"/>
                </a:solidFill>
                <a:latin typeface="Arial Black"/>
                <a:cs typeface="Arial Black"/>
              </a:rPr>
              <a:t>NODE.JS </a:t>
            </a:r>
            <a:r>
              <a:rPr sz="1100" spc="20" dirty="0">
                <a:solidFill>
                  <a:srgbClr val="FFFFFF"/>
                </a:solidFill>
                <a:latin typeface="Arial Black"/>
                <a:cs typeface="Arial Black"/>
              </a:rPr>
              <a:t>FILESYSTEM </a:t>
            </a:r>
            <a:r>
              <a:rPr sz="1100" spc="15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1100" spc="-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Arial Black"/>
                <a:cs typeface="Arial Black"/>
              </a:rPr>
              <a:t>STREAMS</a:t>
            </a:r>
            <a:endParaRPr sz="1100" dirty="0">
              <a:latin typeface="Arial Black"/>
              <a:cs typeface="Arial Black"/>
            </a:endParaRPr>
          </a:p>
          <a:p>
            <a:pPr marL="12700">
              <a:spcBef>
                <a:spcPts val="35"/>
              </a:spcBef>
            </a:pPr>
            <a:r>
              <a:rPr sz="1100" spc="15" dirty="0">
                <a:solidFill>
                  <a:srgbClr val="FFFFFF"/>
                </a:solidFill>
                <a:latin typeface="Arial Black"/>
                <a:cs typeface="Arial Black"/>
              </a:rPr>
              <a:t>BY</a:t>
            </a:r>
            <a:endParaRPr sz="1100" dirty="0">
              <a:latin typeface="Arial Black"/>
              <a:cs typeface="Arial Black"/>
            </a:endParaRPr>
          </a:p>
          <a:p>
            <a:pPr marL="12700" marR="1022350">
              <a:lnSpc>
                <a:spcPct val="101800"/>
              </a:lnSpc>
              <a:spcBef>
                <a:spcPts val="15"/>
              </a:spcBef>
            </a:pPr>
            <a:r>
              <a:rPr sz="1100" spc="15" dirty="0">
                <a:solidFill>
                  <a:srgbClr val="FFFFFF"/>
                </a:solidFill>
                <a:latin typeface="Arial Black"/>
                <a:cs typeface="Arial Black"/>
              </a:rPr>
              <a:t>GENNADII</a:t>
            </a:r>
            <a:r>
              <a:rPr sz="1100" spc="-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Arial Black"/>
                <a:cs typeface="Arial Black"/>
              </a:rPr>
              <a:t>MISHCHENKO  DENIS</a:t>
            </a:r>
            <a:r>
              <a:rPr sz="1100" spc="-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Arial Black"/>
                <a:cs typeface="Arial Black"/>
              </a:rPr>
              <a:t>VLASSENKO</a:t>
            </a:r>
            <a:endParaRPr lang="en-US" sz="1100" spc="15" dirty="0">
              <a:solidFill>
                <a:srgbClr val="FFFFFF"/>
              </a:solidFill>
              <a:latin typeface="Arial Black"/>
              <a:cs typeface="Arial Black"/>
            </a:endParaRPr>
          </a:p>
          <a:p>
            <a:pPr marL="12700" marR="1022350">
              <a:lnSpc>
                <a:spcPct val="101800"/>
              </a:lnSpc>
              <a:spcBef>
                <a:spcPts val="15"/>
              </a:spcBef>
            </a:pPr>
            <a:r>
              <a:rPr lang="en-US" sz="1100" spc="15" dirty="0">
                <a:solidFill>
                  <a:srgbClr val="FFFFFF"/>
                </a:solidFill>
                <a:latin typeface="Arial Black"/>
                <a:cs typeface="Arial Black"/>
              </a:rPr>
              <a:t>MIKITA SUBBOT</a:t>
            </a:r>
            <a:endParaRPr sz="11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25274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4662F5-CDF6-8A4E-AA91-42E4856B2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568090"/>
            <a:ext cx="4947361" cy="2112000"/>
          </a:xfrm>
        </p:spPr>
        <p:txBody>
          <a:bodyPr>
            <a:normAutofit/>
          </a:bodyPr>
          <a:lstStyle/>
          <a:p>
            <a:r>
              <a:rPr lang="en-US" sz="1400" dirty="0"/>
              <a:t>Stats – describe base information about file or directory</a:t>
            </a:r>
          </a:p>
          <a:p>
            <a:r>
              <a:rPr lang="en-US" sz="1400" dirty="0" err="1"/>
              <a:t>FSWatcher</a:t>
            </a:r>
            <a:r>
              <a:rPr lang="en-US" sz="1400" dirty="0"/>
              <a:t> – allow us to work with file changes</a:t>
            </a:r>
          </a:p>
          <a:p>
            <a:r>
              <a:rPr lang="en-US" sz="1400" dirty="0" err="1"/>
              <a:t>ReadStream</a:t>
            </a:r>
            <a:r>
              <a:rPr lang="en-US" sz="1400" dirty="0"/>
              <a:t> – readable file Stream</a:t>
            </a:r>
          </a:p>
          <a:p>
            <a:r>
              <a:rPr lang="en-US" sz="1400" dirty="0" err="1"/>
              <a:t>WriteStream</a:t>
            </a:r>
            <a:r>
              <a:rPr lang="en-US" sz="1400" dirty="0"/>
              <a:t> – writable file Stream</a:t>
            </a:r>
          </a:p>
          <a:p>
            <a:r>
              <a:rPr lang="en-US" sz="1400" dirty="0" err="1"/>
              <a:t>FileHandle</a:t>
            </a:r>
            <a:r>
              <a:rPr lang="en-US" sz="1400" dirty="0"/>
              <a:t> – wrapper for File Descriptor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A4C85-278C-CC46-B72F-3CD6AB915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FS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A00C2-1F61-D547-8BC7-D589C94A28B4}"/>
              </a:ext>
            </a:extLst>
          </p:cNvPr>
          <p:cNvSpPr txBox="1"/>
          <p:nvPr/>
        </p:nvSpPr>
        <p:spPr>
          <a:xfrm>
            <a:off x="360363" y="1106424"/>
            <a:ext cx="3098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Operates with classes: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2966536-081A-484D-A911-274536B1BCF8}"/>
              </a:ext>
            </a:extLst>
          </p:cNvPr>
          <p:cNvSpPr txBox="1">
            <a:spLocks/>
          </p:cNvSpPr>
          <p:nvPr/>
        </p:nvSpPr>
        <p:spPr>
          <a:xfrm>
            <a:off x="5168846" y="1601669"/>
            <a:ext cx="3785968" cy="2713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File content</a:t>
            </a:r>
          </a:p>
          <a:p>
            <a:r>
              <a:rPr lang="en-US" sz="1400" dirty="0"/>
              <a:t>Placement</a:t>
            </a:r>
          </a:p>
          <a:p>
            <a:r>
              <a:rPr lang="en-US" sz="1400" dirty="0"/>
              <a:t>Directories</a:t>
            </a:r>
          </a:p>
          <a:p>
            <a:r>
              <a:rPr lang="en-US" sz="1400" dirty="0"/>
              <a:t>Properties and permissions</a:t>
            </a:r>
          </a:p>
          <a:p>
            <a:r>
              <a:rPr lang="en-US" sz="1400" dirty="0"/>
              <a:t>File Descriptor lifecycle</a:t>
            </a:r>
          </a:p>
          <a:p>
            <a:r>
              <a:rPr lang="en-US" sz="1400" dirty="0"/>
              <a:t>Events handling</a:t>
            </a:r>
          </a:p>
          <a:p>
            <a:r>
              <a:rPr lang="en-US" sz="1400" dirty="0"/>
              <a:t>Streams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8CB10-2838-2A41-A389-A2E22035DCF0}"/>
              </a:ext>
            </a:extLst>
          </p:cNvPr>
          <p:cNvSpPr txBox="1"/>
          <p:nvPr/>
        </p:nvSpPr>
        <p:spPr>
          <a:xfrm>
            <a:off x="5168846" y="1140003"/>
            <a:ext cx="348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Methods groups: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89486-B7CF-4B45-B7E5-312C698C7AB4}"/>
              </a:ext>
            </a:extLst>
          </p:cNvPr>
          <p:cNvSpPr/>
          <p:nvPr/>
        </p:nvSpPr>
        <p:spPr>
          <a:xfrm>
            <a:off x="221486" y="3648203"/>
            <a:ext cx="3966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Also uses constants and flags: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2C2659E-A870-5848-B818-BF8220C9A458}"/>
              </a:ext>
            </a:extLst>
          </p:cNvPr>
          <p:cNvSpPr txBox="1">
            <a:spLocks/>
          </p:cNvSpPr>
          <p:nvPr/>
        </p:nvSpPr>
        <p:spPr>
          <a:xfrm>
            <a:off x="220426" y="4198030"/>
            <a:ext cx="4833990" cy="198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Access (work with </a:t>
            </a:r>
            <a:r>
              <a:rPr lang="en-US" sz="1400" dirty="0" err="1"/>
              <a:t>fs.access</a:t>
            </a:r>
            <a:r>
              <a:rPr lang="en-US" sz="1400" dirty="0"/>
              <a:t>())</a:t>
            </a:r>
          </a:p>
          <a:p>
            <a:r>
              <a:rPr lang="en-US" sz="1400" dirty="0"/>
              <a:t>Copy (work with </a:t>
            </a:r>
            <a:r>
              <a:rPr lang="en-US" sz="1400" dirty="0" err="1"/>
              <a:t>fs.copyFile</a:t>
            </a:r>
            <a:r>
              <a:rPr lang="en-US" sz="1400" dirty="0"/>
              <a:t>())</a:t>
            </a:r>
          </a:p>
          <a:p>
            <a:r>
              <a:rPr lang="en-US" sz="1400" dirty="0"/>
              <a:t>File open (work with </a:t>
            </a:r>
            <a:r>
              <a:rPr lang="en-US" sz="1400" dirty="0" err="1"/>
              <a:t>fs.open</a:t>
            </a:r>
            <a:r>
              <a:rPr lang="en-US" sz="1400" dirty="0"/>
              <a:t>() that also can be modified by flags, e.g. “r” or “w”)</a:t>
            </a:r>
          </a:p>
          <a:p>
            <a:r>
              <a:rPr lang="en-US" sz="1400" dirty="0"/>
              <a:t>File Type and Mode (work with Stats class)</a:t>
            </a:r>
          </a:p>
          <a:p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DE7A07-A7A9-954B-8161-5AA3F338217C}"/>
              </a:ext>
            </a:extLst>
          </p:cNvPr>
          <p:cNvSpPr txBox="1"/>
          <p:nvPr/>
        </p:nvSpPr>
        <p:spPr>
          <a:xfrm>
            <a:off x="5055476" y="4522809"/>
            <a:ext cx="3481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Feature of </a:t>
            </a:r>
            <a:r>
              <a:rPr lang="en-US" sz="2400" b="1" dirty="0" err="1">
                <a:solidFill>
                  <a:srgbClr val="666666"/>
                </a:solidFill>
              </a:rPr>
              <a:t>Node.JS</a:t>
            </a:r>
            <a:r>
              <a:rPr lang="en-US" sz="2400" b="1" dirty="0">
                <a:solidFill>
                  <a:srgbClr val="666666"/>
                </a:solidFill>
              </a:rPr>
              <a:t> 10: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56E4D2EC-60A0-FB4F-8B94-A011B452095A}"/>
              </a:ext>
            </a:extLst>
          </p:cNvPr>
          <p:cNvSpPr txBox="1">
            <a:spLocks/>
          </p:cNvSpPr>
          <p:nvPr/>
        </p:nvSpPr>
        <p:spPr>
          <a:xfrm>
            <a:off x="5055476" y="4984474"/>
            <a:ext cx="3822754" cy="1197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fsPromises</a:t>
            </a:r>
            <a:r>
              <a:rPr lang="en-US" sz="1400" dirty="0"/>
              <a:t> module</a:t>
            </a:r>
          </a:p>
          <a:p>
            <a:r>
              <a:rPr lang="en-US" sz="1400" dirty="0" err="1"/>
              <a:t>FileHandle</a:t>
            </a:r>
            <a:r>
              <a:rPr lang="en-US" sz="1400" dirty="0"/>
              <a:t> – File Descriptor for </a:t>
            </a:r>
            <a:r>
              <a:rPr lang="en-US" sz="1400" dirty="0" err="1"/>
              <a:t>fsPromises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953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B7276B-DCDF-8540-973C-C68A82DE7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3" y="1556030"/>
            <a:ext cx="2277733" cy="25219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readFile</a:t>
            </a:r>
            <a:r>
              <a:rPr lang="en-US" sz="1400" dirty="0"/>
              <a:t>*^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writeFile</a:t>
            </a:r>
            <a:r>
              <a:rPr lang="en-US" sz="1400" dirty="0"/>
              <a:t>*^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appendFile</a:t>
            </a:r>
            <a:r>
              <a:rPr lang="en-US" sz="1400" dirty="0"/>
              <a:t>*^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read*^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write*^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ftruncate</a:t>
            </a:r>
            <a:r>
              <a:rPr lang="en-US" sz="1400" dirty="0"/>
              <a:t>*^/truncate*^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fdatasync</a:t>
            </a:r>
            <a:r>
              <a:rPr lang="en-US" sz="1400" dirty="0"/>
              <a:t>*^/</a:t>
            </a:r>
            <a:r>
              <a:rPr lang="en-US" sz="1400" dirty="0" err="1"/>
              <a:t>fsync</a:t>
            </a:r>
            <a:r>
              <a:rPr lang="en-US" sz="1400" dirty="0"/>
              <a:t>*^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CEE47-BE12-B04B-B5D8-0CBD10F9C8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FS MODULE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1F6533-5542-C240-B410-0D4138C3007C}"/>
              </a:ext>
            </a:extLst>
          </p:cNvPr>
          <p:cNvSpPr txBox="1"/>
          <p:nvPr/>
        </p:nvSpPr>
        <p:spPr>
          <a:xfrm>
            <a:off x="360363" y="1186697"/>
            <a:ext cx="227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</a:rPr>
              <a:t>File content: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A1E54B0-B942-5946-9BA5-57439AB13BC3}"/>
              </a:ext>
            </a:extLst>
          </p:cNvPr>
          <p:cNvSpPr txBox="1">
            <a:spLocks/>
          </p:cNvSpPr>
          <p:nvPr/>
        </p:nvSpPr>
        <p:spPr>
          <a:xfrm>
            <a:off x="360363" y="4078015"/>
            <a:ext cx="2277733" cy="22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copyFile</a:t>
            </a:r>
            <a:r>
              <a:rPr lang="en-US" sz="1400" dirty="0"/>
              <a:t>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rename*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link*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symlink</a:t>
            </a:r>
            <a:r>
              <a:rPr lang="en-US" sz="1400" dirty="0"/>
              <a:t>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readlink</a:t>
            </a:r>
            <a:r>
              <a:rPr lang="en-US" sz="1400" dirty="0"/>
              <a:t>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realpath</a:t>
            </a:r>
            <a:r>
              <a:rPr lang="en-US" sz="1400" dirty="0"/>
              <a:t>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unlink*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47A86-C1E5-E14C-B604-822BA92F11A1}"/>
              </a:ext>
            </a:extLst>
          </p:cNvPr>
          <p:cNvSpPr txBox="1"/>
          <p:nvPr/>
        </p:nvSpPr>
        <p:spPr>
          <a:xfrm>
            <a:off x="360363" y="3708682"/>
            <a:ext cx="227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</a:rPr>
              <a:t>Placement: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B648D118-7658-8F4B-AA46-370AF5FC1229}"/>
              </a:ext>
            </a:extLst>
          </p:cNvPr>
          <p:cNvSpPr txBox="1">
            <a:spLocks/>
          </p:cNvSpPr>
          <p:nvPr/>
        </p:nvSpPr>
        <p:spPr>
          <a:xfrm>
            <a:off x="2982694" y="1556030"/>
            <a:ext cx="2734933" cy="11346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mkdir</a:t>
            </a:r>
            <a:r>
              <a:rPr lang="en-US" sz="1400" dirty="0"/>
              <a:t>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mkdtemp</a:t>
            </a:r>
            <a:r>
              <a:rPr lang="en-US" sz="1400" dirty="0"/>
              <a:t>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readdir</a:t>
            </a:r>
            <a:r>
              <a:rPr lang="en-US" sz="1400" dirty="0"/>
              <a:t>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rmdir</a:t>
            </a:r>
            <a:r>
              <a:rPr lang="en-US" sz="1400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47894-4BF3-9F4D-9760-3874AE879FD3}"/>
              </a:ext>
            </a:extLst>
          </p:cNvPr>
          <p:cNvSpPr txBox="1"/>
          <p:nvPr/>
        </p:nvSpPr>
        <p:spPr>
          <a:xfrm>
            <a:off x="2982695" y="1186697"/>
            <a:ext cx="273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</a:rPr>
              <a:t>Directories: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DEE4196-BB04-EA49-A4F4-9EBE6BE3ADBD}"/>
              </a:ext>
            </a:extLst>
          </p:cNvPr>
          <p:cNvSpPr txBox="1">
            <a:spLocks/>
          </p:cNvSpPr>
          <p:nvPr/>
        </p:nvSpPr>
        <p:spPr>
          <a:xfrm>
            <a:off x="2982694" y="3488406"/>
            <a:ext cx="2734934" cy="2817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access*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exists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fstat</a:t>
            </a:r>
            <a:r>
              <a:rPr lang="en-US" sz="1400" dirty="0"/>
              <a:t>*/stat*^/</a:t>
            </a:r>
            <a:r>
              <a:rPr lang="en-US" sz="1400" dirty="0" err="1"/>
              <a:t>lstat</a:t>
            </a:r>
            <a:r>
              <a:rPr lang="en-US" sz="1400" dirty="0"/>
              <a:t>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futimes</a:t>
            </a:r>
            <a:r>
              <a:rPr lang="en-US" sz="1400" dirty="0"/>
              <a:t>*/</a:t>
            </a:r>
            <a:r>
              <a:rPr lang="en-US" sz="1400" dirty="0" err="1"/>
              <a:t>utimes</a:t>
            </a:r>
            <a:r>
              <a:rPr lang="en-US" sz="1400" dirty="0"/>
              <a:t>*^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chmod</a:t>
            </a:r>
            <a:r>
              <a:rPr lang="en-US" sz="1400" dirty="0"/>
              <a:t>*^/</a:t>
            </a:r>
            <a:r>
              <a:rPr lang="en-US" sz="1400" dirty="0" err="1"/>
              <a:t>fchmod</a:t>
            </a:r>
            <a:r>
              <a:rPr lang="en-US" sz="1400" dirty="0"/>
              <a:t>*/</a:t>
            </a:r>
            <a:r>
              <a:rPr lang="en-US" sz="1400" dirty="0" err="1"/>
              <a:t>lchmod</a:t>
            </a:r>
            <a:r>
              <a:rPr lang="en-US" sz="1400" dirty="0"/>
              <a:t>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chown</a:t>
            </a:r>
            <a:r>
              <a:rPr lang="en-US" sz="1400" dirty="0"/>
              <a:t>*^/</a:t>
            </a:r>
            <a:r>
              <a:rPr lang="en-US" sz="1400" dirty="0" err="1"/>
              <a:t>fchown</a:t>
            </a:r>
            <a:r>
              <a:rPr lang="en-US" sz="1400" dirty="0"/>
              <a:t>*/</a:t>
            </a:r>
            <a:r>
              <a:rPr lang="en-US" sz="1400" dirty="0" err="1"/>
              <a:t>lchown</a:t>
            </a:r>
            <a:r>
              <a:rPr lang="en-US" sz="1400" dirty="0"/>
              <a:t>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45DE6C-71F7-B741-8476-1A499DAE088F}"/>
              </a:ext>
            </a:extLst>
          </p:cNvPr>
          <p:cNvSpPr txBox="1"/>
          <p:nvPr/>
        </p:nvSpPr>
        <p:spPr>
          <a:xfrm>
            <a:off x="2982695" y="2842076"/>
            <a:ext cx="273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</a:rPr>
              <a:t>Properties and Permissions: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3F4394B9-8FF2-0C4E-A0B8-50A1BEB900F8}"/>
              </a:ext>
            </a:extLst>
          </p:cNvPr>
          <p:cNvSpPr txBox="1">
            <a:spLocks/>
          </p:cNvSpPr>
          <p:nvPr/>
        </p:nvSpPr>
        <p:spPr>
          <a:xfrm>
            <a:off x="5717626" y="1556030"/>
            <a:ext cx="2490953" cy="623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open*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close^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0D40F8-BF52-EB46-8FCB-4D6991A5EC93}"/>
              </a:ext>
            </a:extLst>
          </p:cNvPr>
          <p:cNvSpPr txBox="1"/>
          <p:nvPr/>
        </p:nvSpPr>
        <p:spPr>
          <a:xfrm>
            <a:off x="5717627" y="1186697"/>
            <a:ext cx="249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</a:rPr>
              <a:t>File Descriptor: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4CE6439A-77B2-CD4B-BE64-0152FC1D8716}"/>
              </a:ext>
            </a:extLst>
          </p:cNvPr>
          <p:cNvSpPr txBox="1">
            <a:spLocks/>
          </p:cNvSpPr>
          <p:nvPr/>
        </p:nvSpPr>
        <p:spPr>
          <a:xfrm>
            <a:off x="5717626" y="2723120"/>
            <a:ext cx="2734933" cy="1134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watch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watchFile</a:t>
            </a:r>
            <a:endParaRPr lang="en-US" sz="14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unwatchFile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3F0AB-F128-6E43-BA69-7E5CC1EBDF65}"/>
              </a:ext>
            </a:extLst>
          </p:cNvPr>
          <p:cNvSpPr txBox="1"/>
          <p:nvPr/>
        </p:nvSpPr>
        <p:spPr>
          <a:xfrm>
            <a:off x="5717627" y="2353787"/>
            <a:ext cx="273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</a:rPr>
              <a:t>Handling: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F5A98DF0-26BA-AF43-9426-C1644D2A4FAC}"/>
              </a:ext>
            </a:extLst>
          </p:cNvPr>
          <p:cNvSpPr txBox="1">
            <a:spLocks/>
          </p:cNvSpPr>
          <p:nvPr/>
        </p:nvSpPr>
        <p:spPr>
          <a:xfrm>
            <a:off x="5717624" y="4227071"/>
            <a:ext cx="2734933" cy="1134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createReadStream</a:t>
            </a:r>
            <a:endParaRPr lang="en-US" sz="14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createWriteStream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AC613E-BDD5-F14E-B163-EC4239363655}"/>
              </a:ext>
            </a:extLst>
          </p:cNvPr>
          <p:cNvSpPr txBox="1"/>
          <p:nvPr/>
        </p:nvSpPr>
        <p:spPr>
          <a:xfrm>
            <a:off x="5717625" y="3857738"/>
            <a:ext cx="273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</a:rPr>
              <a:t>Streams: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4B4A05-A0BA-3B49-9659-01C1158B28EC}"/>
              </a:ext>
            </a:extLst>
          </p:cNvPr>
          <p:cNvSpPr txBox="1"/>
          <p:nvPr/>
        </p:nvSpPr>
        <p:spPr>
          <a:xfrm>
            <a:off x="5717624" y="5731022"/>
            <a:ext cx="2393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- </a:t>
            </a:r>
            <a:r>
              <a:rPr lang="en-US" sz="1600" b="1" dirty="0" err="1"/>
              <a:t>fsPromises</a:t>
            </a:r>
            <a:r>
              <a:rPr lang="en-US" sz="1600" dirty="0"/>
              <a:t> submodule;</a:t>
            </a:r>
          </a:p>
          <a:p>
            <a:r>
              <a:rPr lang="en-US" sz="1600" dirty="0"/>
              <a:t>^ - </a:t>
            </a:r>
            <a:r>
              <a:rPr lang="en-US" sz="1600" b="1" dirty="0" err="1"/>
              <a:t>fileHandle</a:t>
            </a:r>
            <a:r>
              <a:rPr lang="en-US" sz="1600" b="1" dirty="0"/>
              <a:t> </a:t>
            </a:r>
            <a:r>
              <a:rPr lang="en-US" sz="1600" dirty="0"/>
              <a:t>has own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9195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F135A-590D-F64C-8BF1-A9FFBD3F5D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FILES (BASIC EXAMPLE)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1193AF-3045-7241-AEE4-996395D9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1680777"/>
            <a:ext cx="8240110" cy="1893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8B6A1-A199-3946-9D3B-E6E7320C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5" y="4322109"/>
            <a:ext cx="8240110" cy="12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0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2DA2C-0EB6-8140-B68C-0C46EDDF5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 BUFFER AND BINARY FILESYSTEM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BE5A3-B55F-EA47-BEBC-D9F08ECC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" y="1706531"/>
            <a:ext cx="7735614" cy="1498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08E0E9-6BF6-F54B-9AB1-25452B8853DB}"/>
              </a:ext>
            </a:extLst>
          </p:cNvPr>
          <p:cNvSpPr txBox="1"/>
          <p:nvPr/>
        </p:nvSpPr>
        <p:spPr>
          <a:xfrm>
            <a:off x="2521417" y="1134943"/>
            <a:ext cx="4296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</a:rPr>
              <a:t>How our text looks like in HEX format: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536C7B4-3398-EE43-905F-F2DC0B700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1009"/>
              </p:ext>
            </p:extLst>
          </p:nvPr>
        </p:nvGraphicFramePr>
        <p:xfrm>
          <a:off x="704193" y="3978382"/>
          <a:ext cx="7735616" cy="19202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933904">
                  <a:extLst>
                    <a:ext uri="{9D8B030D-6E8A-4147-A177-3AD203B41FA5}">
                      <a16:colId xmlns:a16="http://schemas.microsoft.com/office/drawing/2014/main" val="173895744"/>
                    </a:ext>
                  </a:extLst>
                </a:gridCol>
                <a:gridCol w="1933904">
                  <a:extLst>
                    <a:ext uri="{9D8B030D-6E8A-4147-A177-3AD203B41FA5}">
                      <a16:colId xmlns:a16="http://schemas.microsoft.com/office/drawing/2014/main" val="1244685612"/>
                    </a:ext>
                  </a:extLst>
                </a:gridCol>
                <a:gridCol w="1933904">
                  <a:extLst>
                    <a:ext uri="{9D8B030D-6E8A-4147-A177-3AD203B41FA5}">
                      <a16:colId xmlns:a16="http://schemas.microsoft.com/office/drawing/2014/main" val="1036011914"/>
                    </a:ext>
                  </a:extLst>
                </a:gridCol>
                <a:gridCol w="1933904">
                  <a:extLst>
                    <a:ext uri="{9D8B030D-6E8A-4147-A177-3AD203B41FA5}">
                      <a16:colId xmlns:a16="http://schemas.microsoft.com/office/drawing/2014/main" val="1898547901"/>
                    </a:ext>
                  </a:extLst>
                </a:gridCol>
              </a:tblGrid>
              <a:tr h="494278">
                <a:tc>
                  <a:txBody>
                    <a:bodyPr/>
                    <a:lstStyle/>
                    <a:p>
                      <a:r>
                        <a:rPr lang="en-US" sz="1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Data in </a:t>
                      </a:r>
                      <a:r>
                        <a:rPr lang="en-US" sz="1800" b="1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binary</a:t>
                      </a:r>
                      <a:r>
                        <a:rPr lang="en-US" sz="1800" b="0" cap="none" spc="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format</a:t>
                      </a:r>
                      <a:endParaRPr lang="en-US" sz="1800" dirty="0"/>
                    </a:p>
                  </a:txBody>
                  <a:tcPr>
                    <a:solidFill>
                      <a:srgbClr val="B1E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0100 1001</a:t>
                      </a:r>
                    </a:p>
                  </a:txBody>
                  <a:tcPr>
                    <a:solidFill>
                      <a:srgbClr val="B1E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0010 0000</a:t>
                      </a:r>
                    </a:p>
                  </a:txBody>
                  <a:tcPr>
                    <a:solidFill>
                      <a:srgbClr val="B1E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0110 0011</a:t>
                      </a:r>
                    </a:p>
                  </a:txBody>
                  <a:tcPr>
                    <a:solidFill>
                      <a:srgbClr val="B1E7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278240"/>
                  </a:ext>
                </a:extLst>
              </a:tr>
              <a:tr h="494278">
                <a:tc>
                  <a:txBody>
                    <a:bodyPr/>
                    <a:lstStyle/>
                    <a:p>
                      <a:r>
                        <a:rPr lang="en-US" dirty="0"/>
                        <a:t>Data in </a:t>
                      </a:r>
                      <a:r>
                        <a:rPr lang="en-US" b="1" dirty="0"/>
                        <a:t>byte</a:t>
                      </a:r>
                      <a:r>
                        <a:rPr lang="en-US" dirty="0"/>
                        <a:t> format</a:t>
                      </a:r>
                    </a:p>
                  </a:txBody>
                  <a:tcPr>
                    <a:solidFill>
                      <a:srgbClr val="B1E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>
                    <a:solidFill>
                      <a:srgbClr val="B1E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B1E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>
                    <a:solidFill>
                      <a:srgbClr val="B1E7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35184"/>
                  </a:ext>
                </a:extLst>
              </a:tr>
              <a:tr h="494278">
                <a:tc>
                  <a:txBody>
                    <a:bodyPr/>
                    <a:lstStyle/>
                    <a:p>
                      <a:r>
                        <a:rPr lang="en-US" dirty="0"/>
                        <a:t>Data in </a:t>
                      </a:r>
                      <a:r>
                        <a:rPr lang="en-US" b="1" dirty="0"/>
                        <a:t>char</a:t>
                      </a:r>
                      <a:r>
                        <a:rPr lang="en-US" b="0" dirty="0"/>
                        <a:t> format</a:t>
                      </a:r>
                      <a:endParaRPr lang="en-US" dirty="0"/>
                    </a:p>
                  </a:txBody>
                  <a:tcPr>
                    <a:solidFill>
                      <a:srgbClr val="B1E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>
                    <a:solidFill>
                      <a:srgbClr val="B1E7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*whitespace*</a:t>
                      </a:r>
                    </a:p>
                  </a:txBody>
                  <a:tcPr>
                    <a:solidFill>
                      <a:srgbClr val="B1E7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rgbClr val="B1E7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653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865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9E10E-ABC7-DE40-AEB2-16157BF052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 BUFFER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CD512-388D-9844-9DFF-ABA6B343FC84}"/>
              </a:ext>
            </a:extLst>
          </p:cNvPr>
          <p:cNvSpPr txBox="1"/>
          <p:nvPr/>
        </p:nvSpPr>
        <p:spPr>
          <a:xfrm>
            <a:off x="426399" y="1424310"/>
            <a:ext cx="82514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Buffer – </a:t>
            </a:r>
            <a:r>
              <a:rPr lang="en-US" dirty="0"/>
              <a:t>class which wraps ”Uint8Array” typed array of 8-bit unsigned integers.</a:t>
            </a:r>
          </a:p>
          <a:p>
            <a:r>
              <a:rPr lang="en-US" dirty="0"/>
              <a:t>(</a:t>
            </a:r>
            <a:r>
              <a:rPr lang="en-US" dirty="0" err="1"/>
              <a:t>dec</a:t>
            </a:r>
            <a:r>
              <a:rPr lang="en-US" dirty="0"/>
              <a:t>: 0 – 255; hex: 0 – FF; binary: 0000 0000 – 1111 1111) </a:t>
            </a:r>
          </a:p>
          <a:p>
            <a:endParaRPr lang="en-US" b="1" dirty="0"/>
          </a:p>
          <a:p>
            <a:r>
              <a:rPr lang="en-US" sz="1600" b="1" dirty="0"/>
              <a:t>Size of the buffer is determined at initialization and after that it cannot be changed.</a:t>
            </a:r>
          </a:p>
          <a:p>
            <a:endParaRPr lang="en-US" sz="1600" b="1" dirty="0"/>
          </a:p>
          <a:p>
            <a:r>
              <a:rPr lang="en-US" sz="1600" b="1" dirty="0"/>
              <a:t>Using Buffer as constructor </a:t>
            </a:r>
            <a:r>
              <a:rPr lang="en-US" sz="1600" b="1" dirty="0">
                <a:solidFill>
                  <a:srgbClr val="B22746"/>
                </a:solidFill>
              </a:rPr>
              <a:t>“new Buffer” is deprecated</a:t>
            </a:r>
            <a:r>
              <a:rPr lang="en-US" sz="1600" b="1" dirty="0"/>
              <a:t>, use instead: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6BF367E-35F9-3E4E-927C-0E5066BA9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99" y="3119778"/>
            <a:ext cx="2351525" cy="98167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Buffer.alloc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Buffer.concat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Buffer.from</a:t>
            </a:r>
            <a:r>
              <a:rPr lang="en-US" sz="1400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40A03-F7A7-044A-904D-E164200194AC}"/>
              </a:ext>
            </a:extLst>
          </p:cNvPr>
          <p:cNvSpPr txBox="1"/>
          <p:nvPr/>
        </p:nvSpPr>
        <p:spPr>
          <a:xfrm>
            <a:off x="446282" y="4247971"/>
            <a:ext cx="3141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Methods: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24EF236-BFB6-D648-BECD-33FD4E733A6D}"/>
              </a:ext>
            </a:extLst>
          </p:cNvPr>
          <p:cNvSpPr txBox="1">
            <a:spLocks/>
          </p:cNvSpPr>
          <p:nvPr/>
        </p:nvSpPr>
        <p:spPr>
          <a:xfrm>
            <a:off x="446282" y="4586525"/>
            <a:ext cx="8118984" cy="36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 err="1"/>
              <a:t>toString</a:t>
            </a:r>
            <a:r>
              <a:rPr lang="en-US" sz="1400" dirty="0"/>
              <a:t>() - decodes to a string according of the specified character encoding (utf-8 by default)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2FE39-144B-FC4E-9C88-1848C8659945}"/>
              </a:ext>
            </a:extLst>
          </p:cNvPr>
          <p:cNvSpPr txBox="1"/>
          <p:nvPr/>
        </p:nvSpPr>
        <p:spPr>
          <a:xfrm>
            <a:off x="446282" y="5079381"/>
            <a:ext cx="3141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Properties: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23BDB17-5118-8A42-9B2C-1B4A3DBCA3A9}"/>
              </a:ext>
            </a:extLst>
          </p:cNvPr>
          <p:cNvSpPr txBox="1">
            <a:spLocks/>
          </p:cNvSpPr>
          <p:nvPr/>
        </p:nvSpPr>
        <p:spPr>
          <a:xfrm>
            <a:off x="446282" y="5417935"/>
            <a:ext cx="8118984" cy="820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[index] – index iterator (inherited from Uint8Array)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400" dirty="0"/>
              <a:t>length – size of memory given for current buffer </a:t>
            </a:r>
          </a:p>
        </p:txBody>
      </p:sp>
    </p:spTree>
    <p:extLst>
      <p:ext uri="{BB962C8B-B14F-4D97-AF65-F5344CB8AC3E}">
        <p14:creationId xmlns:p14="http://schemas.microsoft.com/office/powerpoint/2010/main" val="1939957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79467-E84A-EF48-9DE6-9E26383055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FILE DESCRIPTOR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4ECA6-2704-4447-9107-3F2BAAE9E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10" y="1673939"/>
            <a:ext cx="8055980" cy="2562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F965E-8EAC-8042-9F0C-01E775073CBA}"/>
              </a:ext>
            </a:extLst>
          </p:cNvPr>
          <p:cNvSpPr txBox="1"/>
          <p:nvPr/>
        </p:nvSpPr>
        <p:spPr>
          <a:xfrm>
            <a:off x="544010" y="1226979"/>
            <a:ext cx="5173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Let imagine that we need to read first 1/5 part of file: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0C20E-8CF4-A44A-B10A-C7FEB14B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570" y="4475027"/>
            <a:ext cx="6294859" cy="50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BCD7EE-FB42-2C42-B970-7C9B8618B285}"/>
              </a:ext>
            </a:extLst>
          </p:cNvPr>
          <p:cNvSpPr txBox="1"/>
          <p:nvPr/>
        </p:nvSpPr>
        <p:spPr>
          <a:xfrm>
            <a:off x="544009" y="5347566"/>
            <a:ext cx="7175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FileDescriptor</a:t>
            </a:r>
            <a:r>
              <a:rPr lang="en-US" sz="1600" b="1" dirty="0"/>
              <a:t> – </a:t>
            </a:r>
            <a:r>
              <a:rPr lang="en-US" sz="1600" dirty="0"/>
              <a:t>integer value which represents reference at an open file.</a:t>
            </a:r>
          </a:p>
          <a:p>
            <a:r>
              <a:rPr lang="en-US" sz="1600" b="1" dirty="0" err="1"/>
              <a:t>FileHandle</a:t>
            </a:r>
            <a:r>
              <a:rPr lang="en-US" sz="1600" b="1" dirty="0"/>
              <a:t> – </a:t>
            </a:r>
            <a:r>
              <a:rPr lang="en-US" sz="1600" dirty="0"/>
              <a:t>wrapper on File Descriptor for </a:t>
            </a:r>
            <a:r>
              <a:rPr lang="en-US" sz="1600" dirty="0" err="1"/>
              <a:t>fsPromises</a:t>
            </a:r>
            <a:r>
              <a:rPr lang="en-US" sz="1600" dirty="0"/>
              <a:t> submodule.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2018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69F6EF-459D-5244-89BF-FB69AC7E8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2" y="1648361"/>
            <a:ext cx="8135455" cy="1303183"/>
          </a:xfrm>
        </p:spPr>
        <p:txBody>
          <a:bodyPr/>
          <a:lstStyle/>
          <a:p>
            <a:r>
              <a:rPr lang="en-US" dirty="0" err="1"/>
              <a:t>watchFile</a:t>
            </a:r>
            <a:r>
              <a:rPr lang="en-US" dirty="0"/>
              <a:t> / </a:t>
            </a:r>
            <a:r>
              <a:rPr lang="en-US" dirty="0" err="1"/>
              <a:t>unwatchFile</a:t>
            </a:r>
            <a:r>
              <a:rPr lang="en-US" dirty="0"/>
              <a:t>()</a:t>
            </a:r>
          </a:p>
          <a:p>
            <a:r>
              <a:rPr lang="en-US" dirty="0"/>
              <a:t>watch() – newer implementation of </a:t>
            </a:r>
            <a:r>
              <a:rPr lang="en-US" dirty="0" err="1"/>
              <a:t>watchFile</a:t>
            </a:r>
            <a:r>
              <a:rPr lang="en-US" dirty="0"/>
              <a:t>/</a:t>
            </a:r>
            <a:r>
              <a:rPr lang="en-US" dirty="0" err="1"/>
              <a:t>unwatchFile</a:t>
            </a:r>
            <a:r>
              <a:rPr lang="en-US" dirty="0"/>
              <a:t> and should be always used instead of them. Return an instance of </a:t>
            </a:r>
            <a:r>
              <a:rPr lang="en-US" dirty="0" err="1"/>
              <a:t>FSWatcher</a:t>
            </a:r>
            <a:r>
              <a:rPr lang="en-US" dirty="0"/>
              <a:t> class.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EBE1F-3496-0343-B875-C469D8DD71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WATCHING FILE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B5BCC-2085-6140-94AD-6C21AC451A89}"/>
              </a:ext>
            </a:extLst>
          </p:cNvPr>
          <p:cNvSpPr txBox="1"/>
          <p:nvPr/>
        </p:nvSpPr>
        <p:spPr>
          <a:xfrm>
            <a:off x="360363" y="1186696"/>
            <a:ext cx="813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Two variants: 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9AF5E37-298E-764D-A95F-CB20562F064B}"/>
              </a:ext>
            </a:extLst>
          </p:cNvPr>
          <p:cNvSpPr txBox="1">
            <a:spLocks/>
          </p:cNvSpPr>
          <p:nvPr/>
        </p:nvSpPr>
        <p:spPr>
          <a:xfrm>
            <a:off x="360362" y="3791607"/>
            <a:ext cx="8135455" cy="2304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8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SzPct val="100000"/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400" b="0" i="0" kern="1200" baseline="0">
                <a:solidFill>
                  <a:schemeClr val="tx1"/>
                </a:solidFill>
                <a:latin typeface="Trebuchet MS Regular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event ‘change’ – emits when file changed, callback gets two arguments (</a:t>
            </a:r>
            <a:r>
              <a:rPr lang="en-US" dirty="0" err="1"/>
              <a:t>eventType</a:t>
            </a:r>
            <a:r>
              <a:rPr lang="en-US" dirty="0"/>
              <a:t> [‘rename’ or ’change’, filename)</a:t>
            </a:r>
          </a:p>
          <a:p>
            <a:r>
              <a:rPr lang="en-US" dirty="0"/>
              <a:t>event ‘close’ – emits when stops watching for changes</a:t>
            </a:r>
          </a:p>
          <a:p>
            <a:r>
              <a:rPr lang="en-US" dirty="0"/>
              <a:t>event ‘error – emits when an error occurs</a:t>
            </a:r>
          </a:p>
          <a:p>
            <a:r>
              <a:rPr lang="en-US" dirty="0"/>
              <a:t>method ‘close()’ – for stop watching the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0C4B1-3AA6-6748-BDE0-8274BE40C95C}"/>
              </a:ext>
            </a:extLst>
          </p:cNvPr>
          <p:cNvSpPr txBox="1"/>
          <p:nvPr/>
        </p:nvSpPr>
        <p:spPr>
          <a:xfrm>
            <a:off x="360363" y="3329942"/>
            <a:ext cx="813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6666"/>
                </a:solidFill>
              </a:rPr>
              <a:t>Class </a:t>
            </a:r>
            <a:r>
              <a:rPr lang="en-US" sz="2400" b="1" dirty="0" err="1">
                <a:solidFill>
                  <a:srgbClr val="666666"/>
                </a:solidFill>
              </a:rPr>
              <a:t>FSWatcher</a:t>
            </a:r>
            <a:r>
              <a:rPr lang="en-US" sz="2400" b="1" dirty="0">
                <a:solidFill>
                  <a:srgbClr val="666666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3032462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heme7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BB6D0"/>
          </a:solidFill>
          <a:headEnd type="none" w="lg" len="lg"/>
          <a:tailEnd type="oval" w="med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7" id="{9F6C64EC-45CD-48AA-B768-7D4822899D82}" vid="{7A75437C-4C1D-43A1-AA8C-1A1832661CC6}"/>
    </a:ext>
  </a:extLst>
</a:theme>
</file>

<file path=ppt/theme/theme3.xml><?xml version="1.0" encoding="utf-8"?>
<a:theme xmlns:a="http://schemas.openxmlformats.org/drawingml/2006/main" name="2_Theme7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BB6D0"/>
          </a:solidFill>
          <a:headEnd type="none" w="lg" len="lg"/>
          <a:tailEnd type="oval" w="med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7" id="{9F6C64EC-45CD-48AA-B768-7D4822899D82}" vid="{7A75437C-4C1D-43A1-AA8C-1A1832661CC6}"/>
    </a:ext>
  </a:extLst>
</a:theme>
</file>

<file path=ppt/theme/theme4.xml><?xml version="1.0" encoding="utf-8"?>
<a:theme xmlns:a="http://schemas.openxmlformats.org/drawingml/2006/main" name="3_Theme7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BB6D0"/>
          </a:solidFill>
          <a:headEnd type="none" w="lg" len="lg"/>
          <a:tailEnd type="oval" w="med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7" id="{9F6C64EC-45CD-48AA-B768-7D4822899D82}" vid="{7A75437C-4C1D-43A1-AA8C-1A1832661CC6}"/>
    </a:ext>
  </a:extLst>
</a:theme>
</file>

<file path=ppt/theme/theme5.xml><?xml version="1.0" encoding="utf-8"?>
<a:theme xmlns:a="http://schemas.openxmlformats.org/drawingml/2006/main" name="4_Theme7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BB6D0"/>
          </a:solidFill>
          <a:headEnd type="none" w="lg" len="lg"/>
          <a:tailEnd type="oval" w="med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7" id="{9F6C64EC-45CD-48AA-B768-7D4822899D82}" vid="{7A75437C-4C1D-43A1-AA8C-1A1832661CC6}"/>
    </a:ext>
  </a:extLst>
</a:theme>
</file>

<file path=ppt/theme/theme6.xml><?xml version="1.0" encoding="utf-8"?>
<a:theme xmlns:a="http://schemas.openxmlformats.org/drawingml/2006/main" name="5_Theme7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BB6D0"/>
          </a:solidFill>
          <a:headEnd type="none" w="lg" len="lg"/>
          <a:tailEnd type="oval" w="med" len="sm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7" id="{9F6C64EC-45CD-48AA-B768-7D4822899D82}" vid="{7A75437C-4C1D-43A1-AA8C-1A1832661CC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01140B2D7CB74DA3EAC98E69956473" ma:contentTypeVersion="6" ma:contentTypeDescription="Create a new document." ma:contentTypeScope="" ma:versionID="9f22d39f71332d389bc226294734d53c">
  <xsd:schema xmlns:xsd="http://www.w3.org/2001/XMLSchema" xmlns:xs="http://www.w3.org/2001/XMLSchema" xmlns:p="http://schemas.microsoft.com/office/2006/metadata/properties" xmlns:ns2="8f17bd39-e2a2-416d-8579-9c5cbdeee658" xmlns:ns3="cce3b1b3-a149-4752-a436-36be503cdc9b" targetNamespace="http://schemas.microsoft.com/office/2006/metadata/properties" ma:root="true" ma:fieldsID="214941a0845ea3b35848add69d9baa71" ns2:_="" ns3:_="">
    <xsd:import namespace="8f17bd39-e2a2-416d-8579-9c5cbdeee658"/>
    <xsd:import namespace="cce3b1b3-a149-4752-a436-36be503cdc9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2:fldTrainingId"/>
                <xsd:element ref="ns2:fldTrainingName"/>
                <xsd:element ref="ns2:h0cdf1c629f14a8ba12ca7309df7db45" minOccurs="0"/>
                <xsd:element ref="ns2:TaxCatchAll" minOccurs="0"/>
                <xsd:element ref="ns2:TaxCatchAllLabel" minOccurs="0"/>
                <xsd:element ref="ns2:a53f1a9accc64fb8bee1c0a1a93d357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17bd39-e2a2-416d-8579-9c5cbdeee6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fldTrainingId" ma:index="13" ma:displayName="Training Id" ma:decimals="0" ma:description="" ma:indexed="true" ma:internalName="fldTrainingId">
      <xsd:simpleType>
        <xsd:restriction base="dms:Number"/>
      </xsd:simpleType>
    </xsd:element>
    <xsd:element name="fldTrainingName" ma:index="14" ma:displayName="Training Name" ma:description="" ma:internalName="fldTrainingName">
      <xsd:simpleType>
        <xsd:restriction base="dms:Text"/>
      </xsd:simpleType>
    </xsd:element>
    <xsd:element name="h0cdf1c629f14a8ba12ca7309df7db45" ma:index="15" ma:taxonomy="true" ma:internalName="h0cdf1c629f14a8ba12ca7309df7db45" ma:taxonomyFieldName="fldLanguagesOfEvent" ma:displayName="Language(s) of the training" ma:fieldId="{10cdf1c6-29f1-4a8b-a12c-a7309df7db45}" ma:taxonomyMulti="true" ma:sspId="debda6a7-6b37-4000-ac6c-4fd0a963898e" ma:termSetId="2835a39d-718b-4c4f-82f8-aaaecba84c7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d906786b-d8b0-472e-acd2-868b18cc578f}" ma:internalName="TaxCatchAll" ma:showField="CatchAllData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7" nillable="true" ma:displayName="Taxonomy Catch All Column1" ma:description="" ma:hidden="true" ma:list="{d906786b-d8b0-472e-acd2-868b18cc578f}" ma:internalName="TaxCatchAllLabel" ma:readOnly="true" ma:showField="CatchAllDataLabel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53f1a9accc64fb8bee1c0a1a93d357e" ma:index="19" ma:taxonomy="true" ma:internalName="a53f1a9accc64fb8bee1c0a1a93d357e" ma:taxonomyFieldName="fldCategoriesOfEvent" ma:displayName="Category(s) of the training" ma:fieldId="{a53f1a9a-ccc6-4fb8-bee1-c0a1a93d357e}" ma:taxonomyMulti="true" ma:sspId="debda6a7-6b37-4000-ac6c-4fd0a963898e" ma:termSetId="8feda6fe-911b-4fdc-a141-93b681f1b32a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e3b1b3-a149-4752-a436-36be503cd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53f1a9accc64fb8bee1c0a1a93d357e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Front - End Development</TermName>
          <TermId xmlns="http://schemas.microsoft.com/office/infopath/2007/PartnerControls">4712f462-3d40-4da7-892a-dbf356bc8322</TermId>
        </TermInfo>
      </Terms>
    </a53f1a9accc64fb8bee1c0a1a93d357e>
    <fldTrainingId xmlns="8f17bd39-e2a2-416d-8579-9c5cbdeee658">2133</fldTrainingId>
    <fldTrainingName xmlns="8f17bd39-e2a2-416d-8579-9c5cbdeee658">Filesystem and Streams</fldTrainingName>
    <TaxCatchAll xmlns="8f17bd39-e2a2-416d-8579-9c5cbdeee658">
      <Value>21</Value>
      <Value>8</Value>
      <Value>7</Value>
    </TaxCatchAll>
    <h0cdf1c629f14a8ba12ca7309df7db45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RUS</TermName>
          <TermId xmlns="http://schemas.microsoft.com/office/infopath/2007/PartnerControls">00de05cc-11d3-4dba-84f7-e6aab076d0bb</TermId>
        </TermInfo>
        <TermInfo xmlns="http://schemas.microsoft.com/office/infopath/2007/PartnerControls">
          <TermName xmlns="http://schemas.microsoft.com/office/infopath/2007/PartnerControls">ENG</TermName>
          <TermId xmlns="http://schemas.microsoft.com/office/infopath/2007/PartnerControls">da095e14-b5d3-4c64-bd53-2e71ac03c15d</TermId>
        </TermInfo>
      </Terms>
    </h0cdf1c629f14a8ba12ca7309df7db45>
    <_dlc_DocId xmlns="8f17bd39-e2a2-416d-8579-9c5cbdeee658">DOCID-2090759719-588</_dlc_DocId>
    <_dlc_DocIdUrl xmlns="8f17bd39-e2a2-416d-8579-9c5cbdeee658">
      <Url>https://epam.sharepoint.com/sites/CDP/front-enddevelopment/_layouts/15/DocIdRedir.aspx?ID=DOCID-2090759719-588</Url>
      <Description>DOCID-2090759719-588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14CFEA-9AF6-4FB7-A01D-8C77BC94D752}"/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AF899975-23EE-4953-88EA-1B4FFF1294F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33441</TotalTime>
  <Words>1464</Words>
  <Application>Microsoft Macintosh PowerPoint</Application>
  <PresentationFormat>On-screen Show (4:3)</PresentationFormat>
  <Paragraphs>224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Black</vt:lpstr>
      <vt:lpstr>Bliss Light</vt:lpstr>
      <vt:lpstr>Calibri</vt:lpstr>
      <vt:lpstr>Trebuchet MS</vt:lpstr>
      <vt:lpstr>Trebuchet MS Regular</vt:lpstr>
      <vt:lpstr>Verdana</vt:lpstr>
      <vt:lpstr>Custom Design</vt:lpstr>
      <vt:lpstr>1_Theme7</vt:lpstr>
      <vt:lpstr>2_Theme7</vt:lpstr>
      <vt:lpstr>3_Theme7</vt:lpstr>
      <vt:lpstr>4_Theme7</vt:lpstr>
      <vt:lpstr>5_Theme7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Filesystem and Streams_Presentation_Gennadii Mishchenko, Denis Vlassenko, Mikita Subbot</dc:title>
  <dc:creator>orgmarketingbrandbaselineteam@epam.com</dc:creator>
  <cp:lastModifiedBy>Mikita Subbot</cp:lastModifiedBy>
  <cp:revision>1823</cp:revision>
  <cp:lastPrinted>2014-07-09T13:30:36Z</cp:lastPrinted>
  <dcterms:created xsi:type="dcterms:W3CDTF">2014-07-08T13:27:24Z</dcterms:created>
  <dcterms:modified xsi:type="dcterms:W3CDTF">2019-01-13T20:37:45Z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0x0101000E01140B2D7CB74DA3EAC98E69956473</vt:lpwstr>
  </property>
  <property fmtid="{D5CDD505-2E9C-101B-9397-08002B2CF9AE}" pid="3" name="fldLanguagesOfEvent">
    <vt:lpwstr>8;#RUS|00de05cc-11d3-4dba-84f7-e6aab076d0bb;#7;#ENG|da095e14-b5d3-4c64-bd53-2e71ac03c15d</vt:lpwstr>
  </property>
  <property fmtid="{D5CDD505-2E9C-101B-9397-08002B2CF9AE}" pid="4" name="fldCategoriesOfEvent">
    <vt:lpwstr>21;#Front - End Development|4712f462-3d40-4da7-892a-dbf356bc8322</vt:lpwstr>
  </property>
  <property fmtid="{D5CDD505-2E9C-101B-9397-08002B2CF9AE}" pid="5" name="_dlc_DocIdItemGuid">
    <vt:lpwstr>ccdf7c71-423d-43d8-b9f5-ef98456daf8a</vt:lpwstr>
  </property>
</Properties>
</file>